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A9AD"/>
    <a:srgbClr val="488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>
        <p:scale>
          <a:sx n="90" d="100"/>
          <a:sy n="90" d="100"/>
        </p:scale>
        <p:origin x="-131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AB4A4-B22A-4996-9B1A-C4BA6D3D8525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17226-5047-47EC-9F92-975CE61F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17226-5047-47EC-9F92-975CE61FFB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8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4A7430AD-936C-44D7-BA58-AABEB68435B9}" type="datetimeFigureOut">
              <a:rPr lang="pl-PL" smtClean="0"/>
              <a:t>2016-10-02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3C1470A-4CBF-4FB7-A370-AD900B8BBD92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https://www.google.pl/url?sa=i&amp;rct=j&amp;q=&amp;esrc=s&amp;source=images&amp;cd=&amp;cad=rja&amp;uact=8&amp;ved=0ahUKEwjSjtqL5rzPAhVEVxQKHXYPCHMQjRwIBw&amp;url=http%3A%2F%2Fwww.gifmania.pl%2FAnimowane-Gify-Przestrzen-Kosmiczna%2FObrazki-Animowane-Astronomia%2FAnimacje-Planet-Neptune%2F&amp;bvm=bv.134495766,d.d24&amp;psig=AFQjCNHpBsvsDp7zGrxrFxbRhhO5wlVl2w&amp;ust=1475520955326407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hyperlink" Target="https://www.google.pl/url?sa=i&amp;rct=j&amp;q=&amp;esrc=s&amp;source=images&amp;cd=&amp;cad=rja&amp;uact=8&amp;ved=0ahUKEwinxODj5rzPAhXDthQKHdTuB9cQjRwIBw&amp;url=http%3A%2F%2Fwww.gifmania.pl%2FAnimowane-Gify-Przestrzen-Kosmiczna%2FObrazki-Animowane-Astronomia%2FAnimacje-Planety-Pluton%2F&amp;bvm=bv.134495766,d.d24&amp;psig=AFQjCNF9y_dQPkJTlUqYWqzfMVZJLq8KYQ&amp;ust=1475521146138239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gif"/><Relationship Id="rId4" Type="http://schemas.openxmlformats.org/officeDocument/2006/relationships/hyperlink" Target="https://www.google.pl/url?sa=i&amp;rct=j&amp;q=&amp;esrc=s&amp;source=images&amp;cd=&amp;cad=rja&amp;uact=8&amp;ved=0ahUKEwi5zPHy6LzPAhXBWRQKHaKsDksQjRwIBw&amp;url=http%3A%2F%2Fsci-universe.com%2Fpost%2F24527526350%2Fthe-hubble-space-telescope-has-snapped-an&amp;bvm=bv.134495766,d.d24&amp;psig=AFQjCNFvAcZVFBN-7gal-mvpj_l71sT8Hw&amp;ust=147552165082199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www.google.pl/url?sa=i&amp;rct=j&amp;q=&amp;esrc=s&amp;source=images&amp;cd=&amp;cad=rja&amp;uact=8&amp;ved=0ahUKEwiZo_Pr4bzPAhWBtBQKHUi7CpcQjRwIBw&amp;url=http%3A%2F%2Fgiphy.com%2Fgifs%2Fsun-ctGFLebG1AqK4&amp;bvm=bv.134495766,d.d24&amp;psig=AFQjCNHUMCoSFE0kSVueh5LL0C8YTxOhKw&amp;ust=1475519534641763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gif"/><Relationship Id="rId4" Type="http://schemas.openxmlformats.org/officeDocument/2006/relationships/hyperlink" Target="https://www.google.pl/url?sa=i&amp;rct=j&amp;q=&amp;esrc=s&amp;source=images&amp;cd=&amp;cad=rja&amp;uact=8&amp;ved=0ahUKEwjAlvqh4LzPAhXFOhQKHdXmAKwQjRwIBw&amp;url=http%3A%2F%2Fwww.astrotimeastrology.com%2F2015_09_01_archive.html&amp;bvm=bv.134495766,d.d24&amp;psig=AFQjCNEqZu_xwIDHvabFTS66-cRC-9CdmQ&amp;ust=147551940149901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hyperlink" Target="https://www.google.pl/url?sa=i&amp;rct=j&amp;q=&amp;esrc=s&amp;source=images&amp;cd=&amp;cad=rja&amp;uact=8&amp;ved=0ahUKEwj6qZOJ4rzPAhWB1hQKHcPNCdYQjRwIBw&amp;url=https%3A%2F%2Fpl.wiktionary.org%2Fwiki%2FWenus&amp;bvm=bv.134495766,d.d24&amp;psig=AFQjCNGLqemfN49iqMDJFcE3Uk6cZw4Hng&amp;ust=1475519879527515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gif"/><Relationship Id="rId4" Type="http://schemas.openxmlformats.org/officeDocument/2006/relationships/hyperlink" Target="https://www.google.pl/url?sa=i&amp;rct=j&amp;q=&amp;esrc=s&amp;source=images&amp;cd=&amp;cad=rja&amp;uact=8&amp;ved=&amp;url=http%3A%2F%2Fbestanimations.com%2FEarth%26Space%2FEarth%2FEarth.html&amp;bvm=bv.134495766,d.d24&amp;psig=AFQjCNGZ-tekmfNYBsJj9-yq-zJPNEhDhg&amp;ust=1475520094952429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hyperlink" Target="https://www.google.pl/url?sa=i&amp;rct=j&amp;q=&amp;esrc=s&amp;source=images&amp;cd=&amp;cad=rja&amp;uact=8&amp;ved=0ahUKEwiFvZOY5LzPAhUFRhQKHUR3AWEQjRwIBw&amp;url=http%3A%2F%2Fwww.astro-tom.com%2Fgetting_started%2Fmars.htm&amp;bvm=bv.134495766,d.d24&amp;psig=AFQjCNGYpWCqpVOVTc-H1yM6uQzwdO5XrQ&amp;ust=147552043110272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gif"/><Relationship Id="rId7" Type="http://schemas.openxmlformats.org/officeDocument/2006/relationships/image" Target="../media/image26.jpeg"/><Relationship Id="rId2" Type="http://schemas.openxmlformats.org/officeDocument/2006/relationships/hyperlink" Target="https://www.google.pl/url?sa=i&amp;rct=j&amp;q=&amp;esrc=s&amp;source=images&amp;cd=&amp;cad=rja&amp;uact=8&amp;ved=0ahUKEwjRxcGI5bzPAhVJUhQKHRTZCSQQjRwIBw&amp;url=http%3A%2F%2Fastro-blog.pl%2Fjowisz-3%2F&amp;bvm=bv.134495766,d.d24&amp;psig=AFQjCNFFXuQaDlpnX2C9TZ3UxGX7Qo3KEw&amp;ust=1475520675101599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s://www.google.pl/url?sa=i&amp;rct=j&amp;q=&amp;esrc=s&amp;source=images&amp;cd=&amp;cad=rja&amp;uact=8&amp;ved=0ahUKEwiCsuzF5bzPAhUDSBQKHSRUAxMQjRwIBw&amp;url=http%3A%2F%2Fwww.popsugar.com%2Ftech%2FNASA-Cassini-Titan-Moon-Photo-36050325&amp;bvm=bv.134495766,d.d24&amp;psig=AFQjCNHJqntIIfCWNiUXvTifHr3MvUY2dw&amp;ust=1475520781903607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https://www.google.pl/url?sa=i&amp;rct=j&amp;q=&amp;esrc=s&amp;source=images&amp;cd=&amp;cad=rja&amp;uact=8&amp;ved=&amp;url=http%3A%2F%2Fm.gifanimados.com%2FGifs-Espacio%2FAnimaciones-Astronomia%2FPlaneta-Urano%2FPlaneta-Urano-85063.php&amp;bvm=bv.134495766,d.d24&amp;psig=AFQjCNEGd493JEkE8xC9FsMEpZNbiZxLlg&amp;ust=1475520613489205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827404" cy="4680520"/>
          </a:xfrm>
        </p:spPr>
        <p:txBody>
          <a:bodyPr anchor="ctr" anchorCtr="0">
            <a:normAutofit fontScale="90000"/>
          </a:bodyPr>
          <a:lstStyle/>
          <a:p>
            <a:r>
              <a:rPr lang="pl-PL" sz="2200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UKŁAD</a:t>
            </a:r>
            <a:r>
              <a:rPr lang="pl-PL" b="1" spc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pl-PL" b="1" spc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sz="3100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SŁONECZNY</a:t>
            </a:r>
            <a:r>
              <a:rPr lang="pl-PL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pl-PL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Autor</a:t>
            </a: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sz="4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OLIWIER</a:t>
            </a:r>
            <a:r>
              <a:rPr lang="pl-PL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pl-PL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sz="6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DYCZKOWSKi</a:t>
            </a:r>
            <a:r>
              <a:rPr lang="pl-PL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pl-PL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sz="7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klasa VI c</a:t>
            </a:r>
            <a:endParaRPr lang="pl-PL" sz="7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tar War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1212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0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4000"/>
    </mc:Choice>
    <mc:Fallback>
      <p:transition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99236 L -0.00399 -0.7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-8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 neptun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82" y="199456"/>
            <a:ext cx="3068282" cy="40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Ósma </a:t>
            </a:r>
            <a:r>
              <a:rPr lang="pl-PL" dirty="0"/>
              <a:t>planeta od </a:t>
            </a:r>
            <a:r>
              <a:rPr lang="pl-PL" dirty="0" smtClean="0"/>
              <a:t>Słońca</a:t>
            </a:r>
            <a:endParaRPr lang="pl-PL" dirty="0"/>
          </a:p>
          <a:p>
            <a:r>
              <a:rPr lang="pl-PL" dirty="0"/>
              <a:t>Odległość od Słońca: 4,498 * </a:t>
            </a:r>
            <a:r>
              <a:rPr lang="pl-PL" dirty="0" smtClean="0"/>
              <a:t>10</a:t>
            </a:r>
            <a:r>
              <a:rPr lang="pl-PL" baseline="30000" dirty="0"/>
              <a:t>9</a:t>
            </a:r>
            <a:r>
              <a:rPr lang="pl-PL" dirty="0" smtClean="0"/>
              <a:t> </a:t>
            </a:r>
            <a:r>
              <a:rPr lang="pl-PL" dirty="0"/>
              <a:t>km</a:t>
            </a:r>
          </a:p>
          <a:p>
            <a:r>
              <a:rPr lang="pl-PL" dirty="0"/>
              <a:t>Długość roku: </a:t>
            </a:r>
            <a:r>
              <a:rPr lang="pl-PL" dirty="0" smtClean="0"/>
              <a:t>165 lat</a:t>
            </a:r>
            <a:endParaRPr lang="pl-PL" dirty="0"/>
          </a:p>
          <a:p>
            <a:r>
              <a:rPr lang="pl-PL" dirty="0"/>
              <a:t>Promień: 24 622 km</a:t>
            </a:r>
          </a:p>
          <a:p>
            <a:r>
              <a:rPr lang="pl-PL" dirty="0"/>
              <a:t>Powierzchnia: 7,618 * </a:t>
            </a:r>
            <a:r>
              <a:rPr lang="pl-PL" dirty="0" smtClean="0"/>
              <a:t>10</a:t>
            </a:r>
            <a:r>
              <a:rPr lang="pl-PL" baseline="30000" dirty="0"/>
              <a:t>9</a:t>
            </a:r>
            <a:r>
              <a:rPr lang="pl-PL" dirty="0" smtClean="0"/>
              <a:t> </a:t>
            </a:r>
            <a:r>
              <a:rPr lang="pl-PL" dirty="0"/>
              <a:t>km²</a:t>
            </a:r>
          </a:p>
          <a:p>
            <a:r>
              <a:rPr lang="pl-PL" dirty="0"/>
              <a:t>Masa: 1,024 * </a:t>
            </a:r>
            <a:r>
              <a:rPr lang="pl-PL" dirty="0" smtClean="0"/>
              <a:t>10</a:t>
            </a:r>
            <a:r>
              <a:rPr lang="pl-PL" baseline="30000" dirty="0" smtClean="0"/>
              <a:t>26</a:t>
            </a:r>
            <a:r>
              <a:rPr lang="pl-PL" dirty="0" smtClean="0"/>
              <a:t> </a:t>
            </a:r>
            <a:r>
              <a:rPr lang="pl-PL" dirty="0"/>
              <a:t>kg </a:t>
            </a:r>
          </a:p>
          <a:p>
            <a:r>
              <a:rPr lang="pl-PL" dirty="0"/>
              <a:t>Temperatura: </a:t>
            </a:r>
            <a:r>
              <a:rPr lang="pl-PL" dirty="0" smtClean="0"/>
              <a:t>-214</a:t>
            </a:r>
            <a:r>
              <a:rPr lang="pl-PL" baseline="30000" dirty="0" smtClean="0"/>
              <a:t>o</a:t>
            </a:r>
            <a:r>
              <a:rPr lang="pl-PL" dirty="0" smtClean="0"/>
              <a:t>C</a:t>
            </a:r>
            <a:endParaRPr lang="pl-PL" dirty="0"/>
          </a:p>
          <a:p>
            <a:r>
              <a:rPr lang="pl-PL" dirty="0"/>
              <a:t>Planeta gazowa</a:t>
            </a:r>
          </a:p>
          <a:p>
            <a:r>
              <a:rPr lang="pl-PL" dirty="0"/>
              <a:t>Księżyce</a:t>
            </a:r>
            <a:r>
              <a:rPr lang="pl-PL" dirty="0" smtClean="0"/>
              <a:t>: 14</a:t>
            </a:r>
            <a:endParaRPr lang="pl-PL" dirty="0"/>
          </a:p>
          <a:p>
            <a:r>
              <a:rPr lang="pl-PL" dirty="0"/>
              <a:t>Na zdjęciach</a:t>
            </a:r>
            <a:r>
              <a:rPr lang="pl-PL" dirty="0" smtClean="0"/>
              <a:t>: księżyc Proteusz, planeta Neptun, księżyc Tryton, fontanna Neptuna w Gdańsku</a:t>
            </a:r>
            <a:endParaRPr lang="pl-PL" dirty="0"/>
          </a:p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solidFill>
                  <a:srgbClr val="00B0F0"/>
                </a:solidFill>
              </a:rPr>
              <a:t>neptun</a:t>
            </a:r>
            <a:endParaRPr lang="pl-PL" sz="4400" b="1" dirty="0">
              <a:solidFill>
                <a:srgbClr val="00B0F0"/>
              </a:solidFill>
            </a:endParaRPr>
          </a:p>
        </p:txBody>
      </p:sp>
      <p:pic>
        <p:nvPicPr>
          <p:cNvPr id="9219" name="Picture 3" descr="C:\Users\Mirek\Desktop\pobrane (1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964" y="407707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irek\Desktop\Proteus_(Voyager_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31" y="512676"/>
            <a:ext cx="503547" cy="50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Mirek\Desktop\unnamed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36" y="4653136"/>
            <a:ext cx="1282989" cy="187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59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 pluton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1659167"/>
            <a:ext cx="2628292" cy="26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Pluton nie jest uznawany za planetę</a:t>
            </a:r>
            <a:endParaRPr lang="pl-PL" dirty="0"/>
          </a:p>
          <a:p>
            <a:r>
              <a:rPr lang="pl-PL" dirty="0" smtClean="0"/>
              <a:t>Odległość </a:t>
            </a:r>
            <a:r>
              <a:rPr lang="pl-PL" dirty="0"/>
              <a:t>od Słońca: </a:t>
            </a:r>
            <a:r>
              <a:rPr lang="pl-PL" dirty="0" smtClean="0"/>
              <a:t>5913mln km</a:t>
            </a:r>
            <a:endParaRPr lang="pl-PL" dirty="0"/>
          </a:p>
          <a:p>
            <a:r>
              <a:rPr lang="pl-PL" dirty="0"/>
              <a:t>Długość roku: </a:t>
            </a:r>
            <a:r>
              <a:rPr lang="pl-PL" dirty="0" smtClean="0"/>
              <a:t>247 lat</a:t>
            </a:r>
            <a:endParaRPr lang="pl-PL" dirty="0"/>
          </a:p>
          <a:p>
            <a:r>
              <a:rPr lang="pl-PL" dirty="0"/>
              <a:t>Promień: 1 187 </a:t>
            </a:r>
            <a:r>
              <a:rPr lang="pl-PL" dirty="0" smtClean="0"/>
              <a:t>km</a:t>
            </a:r>
            <a:endParaRPr lang="pl-PL" dirty="0"/>
          </a:p>
          <a:p>
            <a:r>
              <a:rPr lang="pl-PL" dirty="0"/>
              <a:t>Temperatura</a:t>
            </a:r>
            <a:r>
              <a:rPr lang="pl-PL" dirty="0" smtClean="0"/>
              <a:t>: -228</a:t>
            </a:r>
            <a:r>
              <a:rPr lang="pl-PL" baseline="30000" dirty="0" smtClean="0"/>
              <a:t>o</a:t>
            </a:r>
            <a:r>
              <a:rPr lang="pl-PL" dirty="0"/>
              <a:t>C</a:t>
            </a:r>
          </a:p>
          <a:p>
            <a:r>
              <a:rPr lang="pl-PL" dirty="0"/>
              <a:t>Księżyce</a:t>
            </a:r>
            <a:r>
              <a:rPr lang="pl-PL" dirty="0" smtClean="0"/>
              <a:t>: 1</a:t>
            </a:r>
            <a:endParaRPr lang="pl-PL" dirty="0"/>
          </a:p>
          <a:p>
            <a:r>
              <a:rPr lang="pl-PL" dirty="0"/>
              <a:t>Na zdjęciach</a:t>
            </a:r>
            <a:r>
              <a:rPr lang="pl-PL" dirty="0" smtClean="0"/>
              <a:t>: planeta karłowata Pluton, pies Pluto (ang. Pluton), obraz </a:t>
            </a:r>
            <a:r>
              <a:rPr lang="it-IT" dirty="0" smtClean="0"/>
              <a:t>Caravaggi</a:t>
            </a:r>
            <a:r>
              <a:rPr lang="pl-PL" dirty="0" smtClean="0"/>
              <a:t>a</a:t>
            </a:r>
            <a:endParaRPr lang="pl-PL" dirty="0"/>
          </a:p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solidFill>
                  <a:schemeClr val="tx2">
                    <a:lumMod val="75000"/>
                  </a:schemeClr>
                </a:solidFill>
              </a:rPr>
              <a:t>Pluton</a:t>
            </a:r>
            <a:endParaRPr lang="pl-PL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3" name="Picture 3" descr="C:\Users\Mirek\Desktop\unnamed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825044"/>
            <a:ext cx="1354484" cy="267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irek\Desktop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96" y="3537012"/>
            <a:ext cx="14954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1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nalezione obrazy dla zapytania universe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8660"/>
            <a:ext cx="91085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ymbol zastępczy zawartości 1"/>
          <p:cNvSpPr>
            <a:spLocks noGrp="1"/>
          </p:cNvSpPr>
          <p:nvPr>
            <p:ph sz="quarter" idx="13"/>
          </p:nvPr>
        </p:nvSpPr>
        <p:spPr>
          <a:xfrm>
            <a:off x="251520" y="6291572"/>
            <a:ext cx="8784976" cy="3417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100" dirty="0" smtClean="0"/>
              <a:t>Źródła</a:t>
            </a:r>
            <a:r>
              <a:rPr lang="pl-PL" sz="1100" dirty="0" smtClean="0"/>
              <a:t>: </a:t>
            </a:r>
            <a:r>
              <a:rPr lang="pl-PL" sz="1100" dirty="0"/>
              <a:t>https://</a:t>
            </a:r>
            <a:r>
              <a:rPr lang="pl-PL" sz="1100" dirty="0" smtClean="0"/>
              <a:t>pl.wikipedia.org, grafika </a:t>
            </a:r>
            <a:r>
              <a:rPr lang="pl-PL" sz="1100" dirty="0" err="1" smtClean="0"/>
              <a:t>google</a:t>
            </a:r>
            <a:r>
              <a:rPr lang="pl-PL" sz="1100" dirty="0" smtClean="0"/>
              <a:t>, podręcznik do przyrody kl. VI</a:t>
            </a:r>
            <a:r>
              <a:rPr lang="pl-PL" sz="1100" dirty="0"/>
              <a:t>, http://</a:t>
            </a:r>
            <a:r>
              <a:rPr lang="pl-PL" sz="1100" dirty="0" smtClean="0"/>
              <a:t>www.aiomp3.com</a:t>
            </a:r>
            <a:r>
              <a:rPr lang="pl-PL" sz="1100" dirty="0"/>
              <a:t>, http://</a:t>
            </a:r>
            <a:r>
              <a:rPr lang="pl-PL" sz="1100" dirty="0" smtClean="0"/>
              <a:t>labfiz.uwb.edu.pl</a:t>
            </a:r>
            <a:r>
              <a:rPr lang="pl-PL" sz="1100" dirty="0"/>
              <a:t>, http://chemfan.pg.gda.pl</a:t>
            </a:r>
            <a:endParaRPr lang="pl-PL" sz="1100" dirty="0"/>
          </a:p>
        </p:txBody>
      </p:sp>
      <p:sp>
        <p:nvSpPr>
          <p:cNvPr id="12" name="Tytuł 3"/>
          <p:cNvSpPr>
            <a:spLocks noGrp="1"/>
          </p:cNvSpPr>
          <p:nvPr>
            <p:ph type="title"/>
          </p:nvPr>
        </p:nvSpPr>
        <p:spPr>
          <a:xfrm>
            <a:off x="2843554" y="2605472"/>
            <a:ext cx="3492388" cy="1143000"/>
          </a:xfrm>
        </p:spPr>
        <p:txBody>
          <a:bodyPr/>
          <a:lstStyle/>
          <a:p>
            <a:pPr algn="ctr"/>
            <a:r>
              <a:rPr lang="pl-PL" sz="4400" b="1" dirty="0" smtClean="0"/>
              <a:t>The end</a:t>
            </a:r>
            <a:endParaRPr lang="pl-PL" sz="4400" b="1" dirty="0"/>
          </a:p>
        </p:txBody>
      </p:sp>
    </p:spTree>
    <p:extLst>
      <p:ext uri="{BB962C8B-B14F-4D97-AF65-F5344CB8AC3E}">
        <p14:creationId xmlns:p14="http://schemas.microsoft.com/office/powerpoint/2010/main" val="88833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3" name="explode.wav"/>
          </p:stSnd>
        </p:sndAc>
      </p:transition>
    </mc:Choice>
    <mc:Fallback>
      <p:transition spd="slow" advTm="3000">
        <p:sndAc>
          <p:stSnd>
            <p:snd r:embed="rId3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Znalezione obrazy dla zapytania sun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68" y="440668"/>
            <a:ext cx="4644008" cy="489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Odległość od Ziemi: 149 600 000 km</a:t>
            </a:r>
          </a:p>
          <a:p>
            <a:r>
              <a:rPr lang="pl-PL" dirty="0"/>
              <a:t>Promień: 695 700 km</a:t>
            </a:r>
          </a:p>
          <a:p>
            <a:r>
              <a:rPr lang="pl-PL" dirty="0"/>
              <a:t>Masa: </a:t>
            </a:r>
            <a:r>
              <a:rPr lang="pl-PL" dirty="0" smtClean="0"/>
              <a:t>1,989 * 10</a:t>
            </a:r>
            <a:r>
              <a:rPr lang="pl-PL" baseline="30000" dirty="0" smtClean="0"/>
              <a:t>30</a:t>
            </a:r>
            <a:r>
              <a:rPr lang="pl-PL" dirty="0" smtClean="0"/>
              <a:t> </a:t>
            </a:r>
            <a:r>
              <a:rPr lang="pl-PL" dirty="0"/>
              <a:t>kg</a:t>
            </a:r>
          </a:p>
          <a:p>
            <a:r>
              <a:rPr lang="pl-PL" dirty="0"/>
              <a:t>Temperatura na powierzchni: </a:t>
            </a:r>
            <a:r>
              <a:rPr lang="pl-PL" dirty="0" smtClean="0"/>
              <a:t>5 777 K</a:t>
            </a:r>
          </a:p>
          <a:p>
            <a:r>
              <a:rPr lang="pl-PL" dirty="0" smtClean="0"/>
              <a:t>Słońce nie jest planetą tylko gwiazdą</a:t>
            </a:r>
          </a:p>
          <a:p>
            <a:pPr marL="0" indent="0">
              <a:buNone/>
            </a:pPr>
            <a:r>
              <a:rPr lang="pl-PL" b="1" dirty="0" smtClean="0"/>
              <a:t>Nic </a:t>
            </a:r>
            <a:r>
              <a:rPr lang="pl-PL" b="1" dirty="0"/>
              <a:t>nowego pod słońcem</a:t>
            </a: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baseline="30000" dirty="0" smtClean="0"/>
              <a:t>3</a:t>
            </a:r>
            <a:r>
              <a:rPr lang="pl-PL" dirty="0" smtClean="0"/>
              <a:t> Cóż </a:t>
            </a:r>
            <a:r>
              <a:rPr lang="pl-PL" dirty="0"/>
              <a:t>przyjdzie człowiekowi z całego trudu, </a:t>
            </a:r>
            <a:br>
              <a:rPr lang="pl-PL" dirty="0"/>
            </a:br>
            <a:r>
              <a:rPr lang="pl-PL" dirty="0"/>
              <a:t>jaki zadaje sobie pod słońcem? </a:t>
            </a:r>
            <a:br>
              <a:rPr lang="pl-PL" dirty="0"/>
            </a:br>
            <a:r>
              <a:rPr lang="pl-PL" baseline="30000" dirty="0"/>
              <a:t>4</a:t>
            </a:r>
            <a:r>
              <a:rPr lang="pl-PL" dirty="0"/>
              <a:t> Pokolenie przychodzi i pokolenie odchodzi, </a:t>
            </a:r>
            <a:br>
              <a:rPr lang="pl-PL" dirty="0"/>
            </a:br>
            <a:r>
              <a:rPr lang="pl-PL" dirty="0"/>
              <a:t>a ziemia trwa po wszystkie czasy. </a:t>
            </a:r>
            <a:br>
              <a:rPr lang="pl-PL" dirty="0"/>
            </a:br>
            <a:r>
              <a:rPr lang="pl-PL" baseline="30000" dirty="0"/>
              <a:t>5</a:t>
            </a:r>
            <a:r>
              <a:rPr lang="pl-PL" dirty="0"/>
              <a:t> Słońce wschodzi i zachodzi, </a:t>
            </a:r>
            <a:br>
              <a:rPr lang="pl-PL" dirty="0"/>
            </a:br>
            <a:r>
              <a:rPr lang="pl-PL" dirty="0"/>
              <a:t>i na miejsce swoje spieszy z powrotem, </a:t>
            </a:r>
            <a:br>
              <a:rPr lang="pl-PL" dirty="0"/>
            </a:br>
            <a:r>
              <a:rPr lang="pl-PL" dirty="0"/>
              <a:t>i znowu tam wschodzi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dirty="0" smtClean="0"/>
              <a:t>(Księga </a:t>
            </a:r>
            <a:r>
              <a:rPr lang="pl-PL" dirty="0" err="1" smtClean="0"/>
              <a:t>Koheleta</a:t>
            </a:r>
            <a:r>
              <a:rPr lang="pl-PL" dirty="0" smtClean="0"/>
              <a:t>)</a:t>
            </a:r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err="1" smtClean="0">
                <a:solidFill>
                  <a:srgbClr val="FFC000"/>
                </a:solidFill>
              </a:rPr>
              <a:t>SŁońce</a:t>
            </a:r>
            <a:endParaRPr lang="pl-PL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0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smtClean="0"/>
              <a:t>Pierwsza planeta od  Słońca</a:t>
            </a:r>
          </a:p>
          <a:p>
            <a:r>
              <a:rPr lang="pl-PL" dirty="0" smtClean="0"/>
              <a:t>Odległość </a:t>
            </a:r>
            <a:r>
              <a:rPr lang="pl-PL" dirty="0"/>
              <a:t>od Słońca: 57 910 000 km</a:t>
            </a:r>
          </a:p>
          <a:p>
            <a:r>
              <a:rPr lang="pl-PL" dirty="0" smtClean="0"/>
              <a:t>Długość roku: </a:t>
            </a:r>
            <a:r>
              <a:rPr lang="pl-PL" dirty="0"/>
              <a:t>58d </a:t>
            </a:r>
            <a:r>
              <a:rPr lang="pl-PL" dirty="0" smtClean="0"/>
              <a:t>15h </a:t>
            </a:r>
            <a:r>
              <a:rPr lang="pl-PL" dirty="0"/>
              <a:t>30m</a:t>
            </a:r>
          </a:p>
          <a:p>
            <a:r>
              <a:rPr lang="pl-PL" dirty="0"/>
              <a:t>Promień: 2 440 </a:t>
            </a:r>
            <a:r>
              <a:rPr lang="pl-PL" dirty="0" smtClean="0"/>
              <a:t>km</a:t>
            </a:r>
            <a:endParaRPr lang="pl-PL" dirty="0"/>
          </a:p>
          <a:p>
            <a:r>
              <a:rPr lang="pl-PL" dirty="0"/>
              <a:t>Powierzchnia: 74 800 000 </a:t>
            </a:r>
            <a:r>
              <a:rPr lang="pl-PL" dirty="0" smtClean="0"/>
              <a:t>km²</a:t>
            </a:r>
          </a:p>
          <a:p>
            <a:r>
              <a:rPr lang="pl-PL" dirty="0"/>
              <a:t>Masa: 3,285 * </a:t>
            </a:r>
            <a:r>
              <a:rPr lang="pl-PL" dirty="0" smtClean="0"/>
              <a:t>10</a:t>
            </a:r>
            <a:r>
              <a:rPr lang="pl-PL" baseline="30000" dirty="0" smtClean="0"/>
              <a:t>23</a:t>
            </a:r>
            <a:r>
              <a:rPr lang="pl-PL" dirty="0" smtClean="0"/>
              <a:t> </a:t>
            </a:r>
            <a:r>
              <a:rPr lang="pl-PL" dirty="0"/>
              <a:t>kg </a:t>
            </a:r>
            <a:endParaRPr lang="pl-PL" dirty="0" smtClean="0"/>
          </a:p>
          <a:p>
            <a:r>
              <a:rPr lang="pl-PL" dirty="0" smtClean="0"/>
              <a:t>Temperatura: -200</a:t>
            </a:r>
            <a:r>
              <a:rPr lang="pl-PL" baseline="30000" dirty="0" smtClean="0"/>
              <a:t>o</a:t>
            </a:r>
            <a:r>
              <a:rPr lang="pl-PL" dirty="0" smtClean="0"/>
              <a:t>C do +350</a:t>
            </a:r>
            <a:r>
              <a:rPr lang="pl-PL" baseline="30000" dirty="0" smtClean="0"/>
              <a:t>o</a:t>
            </a:r>
            <a:r>
              <a:rPr lang="pl-PL" dirty="0" smtClean="0"/>
              <a:t>C</a:t>
            </a:r>
          </a:p>
          <a:p>
            <a:r>
              <a:rPr lang="pl-PL" dirty="0" smtClean="0"/>
              <a:t>Planeta skalista</a:t>
            </a:r>
          </a:p>
          <a:p>
            <a:r>
              <a:rPr lang="pl-PL" dirty="0" smtClean="0"/>
              <a:t>Na zdjęciach: planeta Merkury, samochód marki Merkury, </a:t>
            </a:r>
            <a:r>
              <a:rPr lang="pl-PL" dirty="0" err="1" smtClean="0"/>
              <a:t>Freddie</a:t>
            </a:r>
            <a:r>
              <a:rPr lang="pl-PL" dirty="0" smtClean="0"/>
              <a:t> </a:t>
            </a:r>
            <a:r>
              <a:rPr lang="pl-PL" dirty="0" err="1" smtClean="0"/>
              <a:t>Mercury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solidFill>
                  <a:schemeClr val="tx1">
                    <a:lumMod val="65000"/>
                  </a:schemeClr>
                </a:solidFill>
              </a:rPr>
              <a:t>Merkury</a:t>
            </a:r>
            <a:endParaRPr lang="pl-PL" sz="4400" b="1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2051" name="Picture 3" descr="C:\Users\Mirek\Desktop\e7eb39c5552913c927615a8b3cb88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39" y="4150644"/>
            <a:ext cx="1867502" cy="122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rek\Desktop\unn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33" y="4042294"/>
            <a:ext cx="1010157" cy="136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nalezione obrazy dla zapytania mercury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38" y="1664804"/>
            <a:ext cx="3619977" cy="22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99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smtClean="0"/>
              <a:t>Druga </a:t>
            </a:r>
            <a:r>
              <a:rPr lang="pl-PL" dirty="0"/>
              <a:t>planeta od  Słońca</a:t>
            </a:r>
          </a:p>
          <a:p>
            <a:r>
              <a:rPr lang="pl-PL" dirty="0"/>
              <a:t>Odległość od Słońca: </a:t>
            </a:r>
            <a:r>
              <a:rPr lang="pl-PL" dirty="0" smtClean="0"/>
              <a:t>108 200 000km</a:t>
            </a:r>
            <a:endParaRPr lang="pl-PL" dirty="0"/>
          </a:p>
          <a:p>
            <a:r>
              <a:rPr lang="pl-PL" dirty="0"/>
              <a:t>Długość roku: </a:t>
            </a:r>
            <a:r>
              <a:rPr lang="pl-PL" dirty="0" smtClean="0"/>
              <a:t>116d 18h</a:t>
            </a:r>
            <a:endParaRPr lang="pl-PL" dirty="0"/>
          </a:p>
          <a:p>
            <a:r>
              <a:rPr lang="pl-PL" dirty="0"/>
              <a:t>Promień</a:t>
            </a:r>
            <a:r>
              <a:rPr lang="pl-PL" dirty="0" smtClean="0"/>
              <a:t>: 6 </a:t>
            </a:r>
            <a:r>
              <a:rPr lang="pl-PL" dirty="0"/>
              <a:t>052 km </a:t>
            </a:r>
          </a:p>
          <a:p>
            <a:r>
              <a:rPr lang="pl-PL" dirty="0"/>
              <a:t>Powierzchnia</a:t>
            </a:r>
            <a:r>
              <a:rPr lang="pl-PL" dirty="0" smtClean="0"/>
              <a:t>: </a:t>
            </a:r>
            <a:r>
              <a:rPr lang="pl-PL" dirty="0"/>
              <a:t>460 200 000 km²</a:t>
            </a:r>
          </a:p>
          <a:p>
            <a:r>
              <a:rPr lang="pl-PL" dirty="0"/>
              <a:t>Masa: 4,867 * </a:t>
            </a:r>
            <a:r>
              <a:rPr lang="pl-PL" dirty="0" smtClean="0"/>
              <a:t>10</a:t>
            </a:r>
            <a:r>
              <a:rPr lang="pl-PL" baseline="30000" dirty="0" smtClean="0"/>
              <a:t>24</a:t>
            </a:r>
            <a:r>
              <a:rPr lang="pl-PL" dirty="0" smtClean="0"/>
              <a:t> </a:t>
            </a:r>
            <a:r>
              <a:rPr lang="pl-PL" dirty="0"/>
              <a:t>kg  </a:t>
            </a:r>
          </a:p>
          <a:p>
            <a:r>
              <a:rPr lang="pl-PL" dirty="0"/>
              <a:t>Temperatura: </a:t>
            </a:r>
            <a:r>
              <a:rPr lang="pl-PL" dirty="0" smtClean="0"/>
              <a:t>+120</a:t>
            </a:r>
            <a:r>
              <a:rPr lang="pl-PL" baseline="30000" dirty="0" smtClean="0"/>
              <a:t>o</a:t>
            </a:r>
            <a:r>
              <a:rPr lang="pl-PL" dirty="0" smtClean="0"/>
              <a:t>C do +420</a:t>
            </a:r>
            <a:r>
              <a:rPr lang="pl-PL" baseline="30000" dirty="0" smtClean="0"/>
              <a:t>o</a:t>
            </a:r>
            <a:r>
              <a:rPr lang="pl-PL" dirty="0" smtClean="0"/>
              <a:t>C</a:t>
            </a:r>
            <a:endParaRPr lang="pl-PL" dirty="0"/>
          </a:p>
          <a:p>
            <a:r>
              <a:rPr lang="pl-PL" dirty="0"/>
              <a:t>Planeta </a:t>
            </a:r>
            <a:r>
              <a:rPr lang="pl-PL" dirty="0" smtClean="0"/>
              <a:t>skalista</a:t>
            </a:r>
          </a:p>
          <a:p>
            <a:r>
              <a:rPr lang="pl-PL" dirty="0" smtClean="0"/>
              <a:t>Na zdjęciach: planeta Wenus, książka Johna Graya, obraz </a:t>
            </a:r>
            <a:r>
              <a:rPr lang="pl-PL" dirty="0"/>
              <a:t>Sandro </a:t>
            </a:r>
            <a:r>
              <a:rPr lang="pl-PL" dirty="0" err="1" smtClean="0"/>
              <a:t>Botticelliego</a:t>
            </a:r>
            <a:r>
              <a:rPr lang="pl-PL" dirty="0" smtClean="0"/>
              <a:t>, Wenus z Milo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47564" y="260648"/>
            <a:ext cx="7924800" cy="1143000"/>
          </a:xfrm>
        </p:spPr>
        <p:txBody>
          <a:bodyPr/>
          <a:lstStyle/>
          <a:p>
            <a:r>
              <a:rPr lang="pl-PL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Wenus</a:t>
            </a:r>
            <a:endParaRPr lang="pl-PL" sz="4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C:\Users\Mirek\Desktop\unnamed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44" y="4041068"/>
            <a:ext cx="1256993" cy="18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irek\Desktop\unnamed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30538"/>
            <a:ext cx="1090794" cy="16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irek\Desktop\unna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22" y="4617132"/>
            <a:ext cx="1671551" cy="102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nalezione obrazy dla zapytania wenu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924436" cy="29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1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Trzecia planeta od Słońca</a:t>
            </a:r>
          </a:p>
          <a:p>
            <a:r>
              <a:rPr lang="pl-PL" dirty="0" smtClean="0"/>
              <a:t>Odległość </a:t>
            </a:r>
            <a:r>
              <a:rPr lang="pl-PL" dirty="0"/>
              <a:t>od Słońca: 149 600 000 km</a:t>
            </a:r>
          </a:p>
          <a:p>
            <a:r>
              <a:rPr lang="pl-PL" dirty="0"/>
              <a:t>Długość roku: </a:t>
            </a:r>
            <a:r>
              <a:rPr lang="pl-PL" dirty="0" smtClean="0"/>
              <a:t>365d</a:t>
            </a:r>
            <a:endParaRPr lang="pl-PL" dirty="0"/>
          </a:p>
          <a:p>
            <a:r>
              <a:rPr lang="pl-PL" dirty="0"/>
              <a:t>Promień: 6 371 km</a:t>
            </a:r>
          </a:p>
          <a:p>
            <a:r>
              <a:rPr lang="pl-PL" dirty="0"/>
              <a:t>Powierzchnia: 510 100 000 km²</a:t>
            </a:r>
          </a:p>
          <a:p>
            <a:r>
              <a:rPr lang="pl-PL" dirty="0"/>
              <a:t>Masa: 5,972 * </a:t>
            </a:r>
            <a:r>
              <a:rPr lang="pl-PL" dirty="0" smtClean="0"/>
              <a:t>10</a:t>
            </a:r>
            <a:r>
              <a:rPr lang="pl-PL" baseline="30000" dirty="0" smtClean="0"/>
              <a:t>24</a:t>
            </a:r>
            <a:r>
              <a:rPr lang="pl-PL" dirty="0" smtClean="0"/>
              <a:t> </a:t>
            </a:r>
            <a:r>
              <a:rPr lang="pl-PL" dirty="0"/>
              <a:t>kg</a:t>
            </a:r>
          </a:p>
          <a:p>
            <a:r>
              <a:rPr lang="pl-PL" dirty="0"/>
              <a:t>Temperatura: </a:t>
            </a:r>
            <a:r>
              <a:rPr lang="pl-PL" dirty="0" smtClean="0"/>
              <a:t>-80</a:t>
            </a:r>
            <a:r>
              <a:rPr lang="pl-PL" baseline="30000" dirty="0" smtClean="0"/>
              <a:t>o</a:t>
            </a:r>
            <a:r>
              <a:rPr lang="pl-PL" dirty="0" smtClean="0"/>
              <a:t>C do +50</a:t>
            </a:r>
            <a:r>
              <a:rPr lang="pl-PL" baseline="30000" dirty="0" smtClean="0"/>
              <a:t>o</a:t>
            </a:r>
            <a:r>
              <a:rPr lang="pl-PL" dirty="0" smtClean="0"/>
              <a:t>C</a:t>
            </a:r>
            <a:endParaRPr lang="pl-PL" dirty="0"/>
          </a:p>
          <a:p>
            <a:r>
              <a:rPr lang="pl-PL" dirty="0"/>
              <a:t>Planeta </a:t>
            </a:r>
            <a:r>
              <a:rPr lang="pl-PL" dirty="0" smtClean="0"/>
              <a:t>skalista</a:t>
            </a:r>
          </a:p>
          <a:p>
            <a:r>
              <a:rPr lang="pl-PL" dirty="0" smtClean="0"/>
              <a:t>Księżyce: 1</a:t>
            </a:r>
          </a:p>
          <a:p>
            <a:r>
              <a:rPr lang="pl-PL" dirty="0" smtClean="0"/>
              <a:t>Na zdjęciach: planeta Ziemia, księżyc, lądowanie na księżycu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solidFill>
                  <a:srgbClr val="92D050"/>
                </a:solidFill>
              </a:rPr>
              <a:t>Z</a:t>
            </a:r>
            <a:r>
              <a:rPr lang="pl-PL" sz="4400" b="1" dirty="0" smtClean="0">
                <a:solidFill>
                  <a:srgbClr val="00B0F0"/>
                </a:solidFill>
              </a:rPr>
              <a:t>i</a:t>
            </a:r>
            <a:r>
              <a:rPr lang="pl-PL" sz="4400" b="1" dirty="0" smtClean="0"/>
              <a:t>e</a:t>
            </a:r>
            <a:r>
              <a:rPr lang="pl-PL" sz="4400" b="1" dirty="0" smtClean="0">
                <a:solidFill>
                  <a:srgbClr val="92D050"/>
                </a:solidFill>
              </a:rPr>
              <a:t>m</a:t>
            </a:r>
            <a:r>
              <a:rPr lang="pl-PL" sz="4400" b="1" dirty="0" smtClean="0">
                <a:solidFill>
                  <a:srgbClr val="00B0F0"/>
                </a:solidFill>
              </a:rPr>
              <a:t>i</a:t>
            </a:r>
            <a:r>
              <a:rPr lang="pl-PL" sz="4400" b="1" dirty="0" smtClean="0">
                <a:solidFill>
                  <a:srgbClr val="92D050"/>
                </a:solidFill>
              </a:rPr>
              <a:t>a</a:t>
            </a:r>
            <a:endParaRPr lang="pl-PL" sz="4400" b="1" dirty="0">
              <a:solidFill>
                <a:srgbClr val="92D050"/>
              </a:solidFill>
            </a:endParaRPr>
          </a:p>
        </p:txBody>
      </p:sp>
      <p:pic>
        <p:nvPicPr>
          <p:cNvPr id="4099" name="Picture 3" descr="C:\Users\Mirek\Desktop\pobrane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710" y="3904931"/>
            <a:ext cx="671672" cy="67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irek\Desktop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95" y="416016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Znalezione obrazy dla zapytania ziemia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22" y="960016"/>
            <a:ext cx="2916324" cy="29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6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 mars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60" y="14859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Czwarta </a:t>
            </a:r>
            <a:r>
              <a:rPr lang="pl-PL" dirty="0"/>
              <a:t>planeta od </a:t>
            </a:r>
            <a:r>
              <a:rPr lang="pl-PL" dirty="0" smtClean="0"/>
              <a:t>Słońca</a:t>
            </a:r>
            <a:endParaRPr lang="pl-PL" dirty="0"/>
          </a:p>
          <a:p>
            <a:r>
              <a:rPr lang="pl-PL" dirty="0"/>
              <a:t>Odległość od Słońca: 227 936 637 km</a:t>
            </a:r>
          </a:p>
          <a:p>
            <a:r>
              <a:rPr lang="pl-PL" dirty="0"/>
              <a:t>Długość roku: </a:t>
            </a:r>
            <a:r>
              <a:rPr lang="pl-PL" dirty="0" smtClean="0"/>
              <a:t>687d</a:t>
            </a:r>
            <a:endParaRPr lang="pl-PL" dirty="0"/>
          </a:p>
          <a:p>
            <a:r>
              <a:rPr lang="pl-PL" dirty="0"/>
              <a:t>Promień: 3 390 km</a:t>
            </a:r>
          </a:p>
          <a:p>
            <a:r>
              <a:rPr lang="pl-PL" dirty="0"/>
              <a:t>Powierzchnia: 144 800 000 km²</a:t>
            </a:r>
          </a:p>
          <a:p>
            <a:r>
              <a:rPr lang="pl-PL" dirty="0"/>
              <a:t>Masa: 6,39 * </a:t>
            </a:r>
            <a:r>
              <a:rPr lang="pl-PL" dirty="0" smtClean="0"/>
              <a:t>10</a:t>
            </a:r>
            <a:r>
              <a:rPr lang="pl-PL" baseline="30000" dirty="0" smtClean="0"/>
              <a:t>23</a:t>
            </a:r>
            <a:r>
              <a:rPr lang="pl-PL" dirty="0" smtClean="0"/>
              <a:t> </a:t>
            </a:r>
            <a:r>
              <a:rPr lang="pl-PL" dirty="0"/>
              <a:t>kg</a:t>
            </a:r>
          </a:p>
          <a:p>
            <a:r>
              <a:rPr lang="pl-PL" dirty="0"/>
              <a:t>Temperatura</a:t>
            </a:r>
            <a:r>
              <a:rPr lang="pl-PL" dirty="0" smtClean="0"/>
              <a:t>: - 140</a:t>
            </a:r>
            <a:r>
              <a:rPr lang="pl-PL" baseline="30000" dirty="0" smtClean="0"/>
              <a:t>o</a:t>
            </a:r>
            <a:r>
              <a:rPr lang="pl-PL" dirty="0" smtClean="0"/>
              <a:t>C do +20</a:t>
            </a:r>
            <a:r>
              <a:rPr lang="pl-PL" baseline="30000" dirty="0" smtClean="0"/>
              <a:t>o</a:t>
            </a:r>
            <a:r>
              <a:rPr lang="pl-PL" dirty="0" smtClean="0"/>
              <a:t>C </a:t>
            </a:r>
            <a:endParaRPr lang="pl-PL" dirty="0"/>
          </a:p>
          <a:p>
            <a:r>
              <a:rPr lang="pl-PL" dirty="0"/>
              <a:t>Planeta skalista</a:t>
            </a:r>
          </a:p>
          <a:p>
            <a:r>
              <a:rPr lang="pl-PL" dirty="0" smtClean="0"/>
              <a:t>Księżyce: 2</a:t>
            </a:r>
            <a:endParaRPr lang="pl-PL" dirty="0"/>
          </a:p>
          <a:p>
            <a:r>
              <a:rPr lang="pl-PL" dirty="0"/>
              <a:t>Na zdjęciach</a:t>
            </a:r>
            <a:r>
              <a:rPr lang="pl-PL" dirty="0" smtClean="0"/>
              <a:t>: księżyc </a:t>
            </a:r>
            <a:r>
              <a:rPr lang="pl-PL" dirty="0" err="1"/>
              <a:t>Deimos</a:t>
            </a:r>
            <a:r>
              <a:rPr lang="pl-PL" dirty="0"/>
              <a:t>,</a:t>
            </a:r>
            <a:r>
              <a:rPr lang="pl-PL" dirty="0" smtClean="0"/>
              <a:t> planeta Mars, film Tima Burtona, księżyc </a:t>
            </a:r>
            <a:r>
              <a:rPr lang="pl-PL" dirty="0" err="1" smtClean="0"/>
              <a:t>Fobos</a:t>
            </a:r>
            <a:r>
              <a:rPr lang="pl-PL" dirty="0" smtClean="0"/>
              <a:t>, Marsjanin z </a:t>
            </a:r>
            <a:r>
              <a:rPr lang="pl-PL" dirty="0" err="1" smtClean="0"/>
              <a:t>Toy</a:t>
            </a:r>
            <a:r>
              <a:rPr lang="pl-PL" dirty="0" smtClean="0"/>
              <a:t> Story, baton Mars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Mars</a:t>
            </a:r>
            <a:endParaRPr lang="pl-PL" sz="4400" b="1" dirty="0">
              <a:solidFill>
                <a:srgbClr val="FF0000"/>
              </a:solidFill>
            </a:endParaRPr>
          </a:p>
        </p:txBody>
      </p:sp>
      <p:pic>
        <p:nvPicPr>
          <p:cNvPr id="5123" name="Picture 3" descr="C:\Users\Mirek\Desktop\pobrane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94" y="4853678"/>
            <a:ext cx="1522803" cy="5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irek\Desktop\pobrane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83" y="4786010"/>
            <a:ext cx="931124" cy="69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irek\Desktop\pobrane (1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755" y="3682199"/>
            <a:ext cx="631959" cy="4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irek\Desktop\pobrane (1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30" y="1607342"/>
            <a:ext cx="925252" cy="69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Mirek\Desktop\unnamed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560517"/>
            <a:ext cx="1117153" cy="15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80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nalezione obrazy dla zapytania jowisz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58" y="1448780"/>
            <a:ext cx="3261540" cy="314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irek\Desktop\pobrane (1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40" y="2024844"/>
            <a:ext cx="438708" cy="43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Piąta </a:t>
            </a:r>
            <a:r>
              <a:rPr lang="pl-PL" dirty="0"/>
              <a:t>planeta od </a:t>
            </a:r>
            <a:r>
              <a:rPr lang="pl-PL" dirty="0" smtClean="0"/>
              <a:t>Słońca</a:t>
            </a:r>
            <a:endParaRPr lang="pl-PL" dirty="0"/>
          </a:p>
          <a:p>
            <a:r>
              <a:rPr lang="pl-PL" dirty="0"/>
              <a:t>Odległość od Słońca:  778 500 000 km</a:t>
            </a:r>
          </a:p>
          <a:p>
            <a:r>
              <a:rPr lang="pl-PL" dirty="0"/>
              <a:t>Długość roku: </a:t>
            </a:r>
            <a:r>
              <a:rPr lang="pl-PL" dirty="0" smtClean="0"/>
              <a:t>12 lat</a:t>
            </a:r>
            <a:endParaRPr lang="pl-PL" dirty="0"/>
          </a:p>
          <a:p>
            <a:r>
              <a:rPr lang="pl-PL" dirty="0"/>
              <a:t>Promień:  69 911 km</a:t>
            </a:r>
          </a:p>
          <a:p>
            <a:r>
              <a:rPr lang="pl-PL" dirty="0"/>
              <a:t>Powierzchnia: 6,142 * </a:t>
            </a:r>
            <a:r>
              <a:rPr lang="pl-PL" dirty="0" smtClean="0"/>
              <a:t>10</a:t>
            </a:r>
            <a:r>
              <a:rPr lang="pl-PL" baseline="30000" dirty="0" smtClean="0"/>
              <a:t>10</a:t>
            </a:r>
            <a:r>
              <a:rPr lang="pl-PL" dirty="0" smtClean="0"/>
              <a:t> </a:t>
            </a:r>
            <a:r>
              <a:rPr lang="pl-PL" dirty="0"/>
              <a:t>km² </a:t>
            </a:r>
          </a:p>
          <a:p>
            <a:r>
              <a:rPr lang="pl-PL" dirty="0"/>
              <a:t>Masa: 1,898 * </a:t>
            </a:r>
            <a:r>
              <a:rPr lang="pl-PL" dirty="0" smtClean="0"/>
              <a:t>10</a:t>
            </a:r>
            <a:r>
              <a:rPr lang="pl-PL" baseline="30000" dirty="0" smtClean="0"/>
              <a:t>27</a:t>
            </a:r>
            <a:r>
              <a:rPr lang="pl-PL" dirty="0" smtClean="0"/>
              <a:t> </a:t>
            </a:r>
            <a:r>
              <a:rPr lang="pl-PL" dirty="0"/>
              <a:t>kg </a:t>
            </a:r>
          </a:p>
          <a:p>
            <a:r>
              <a:rPr lang="pl-PL" dirty="0"/>
              <a:t>Temperatura</a:t>
            </a:r>
            <a:r>
              <a:rPr lang="pl-PL" dirty="0" smtClean="0"/>
              <a:t>: −121°C</a:t>
            </a:r>
            <a:endParaRPr lang="pl-PL" dirty="0"/>
          </a:p>
          <a:p>
            <a:r>
              <a:rPr lang="pl-PL" dirty="0"/>
              <a:t>Planeta </a:t>
            </a:r>
            <a:r>
              <a:rPr lang="pl-PL" dirty="0" smtClean="0"/>
              <a:t>gazowa</a:t>
            </a:r>
            <a:endParaRPr lang="pl-PL" dirty="0"/>
          </a:p>
          <a:p>
            <a:r>
              <a:rPr lang="pl-PL" dirty="0" smtClean="0"/>
              <a:t>Księżyce: 67</a:t>
            </a:r>
            <a:endParaRPr lang="pl-PL" dirty="0"/>
          </a:p>
          <a:p>
            <a:r>
              <a:rPr lang="pl-PL" dirty="0"/>
              <a:t>Na zdjęciach</a:t>
            </a:r>
            <a:r>
              <a:rPr lang="pl-PL" dirty="0" smtClean="0"/>
              <a:t>: planeta Jowisz, księżyce Jowisza, film Stanleya Kubricka</a:t>
            </a:r>
            <a:endParaRPr lang="pl-PL" dirty="0"/>
          </a:p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err="1" smtClean="0">
                <a:solidFill>
                  <a:schemeClr val="tx2">
                    <a:lumMod val="50000"/>
                  </a:schemeClr>
                </a:solidFill>
              </a:rPr>
              <a:t>j</a:t>
            </a:r>
            <a:r>
              <a:rPr lang="pl-PL" sz="4400" b="1" dirty="0" err="1" smtClean="0">
                <a:solidFill>
                  <a:srgbClr val="FFC000"/>
                </a:solidFill>
              </a:rPr>
              <a:t>o</a:t>
            </a:r>
            <a:r>
              <a:rPr lang="pl-PL" sz="4400" b="1" dirty="0" err="1" smtClean="0">
                <a:solidFill>
                  <a:srgbClr val="FF0000"/>
                </a:solidFill>
              </a:rPr>
              <a:t>w</a:t>
            </a:r>
            <a:r>
              <a:rPr lang="pl-PL" sz="4400" b="1" dirty="0" err="1" smtClean="0">
                <a:solidFill>
                  <a:srgbClr val="FFFF00"/>
                </a:solidFill>
              </a:rPr>
              <a:t>i</a:t>
            </a:r>
            <a:r>
              <a:rPr lang="pl-PL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pl-PL" sz="4400" b="1" dirty="0" err="1">
                <a:solidFill>
                  <a:srgbClr val="FFC000"/>
                </a:solidFill>
              </a:rPr>
              <a:t>z</a:t>
            </a:r>
            <a:endParaRPr lang="pl-PL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7" name="Picture 3" descr="C:\Users\Mirek\Desktop\pobrane (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530" y="3609020"/>
            <a:ext cx="428662" cy="4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Mirek\Desktop\pobrane (1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189" y="4382822"/>
            <a:ext cx="592874" cy="5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Mirek\Desktop\pobrane (1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56" y="4183856"/>
            <a:ext cx="495403" cy="4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Mirek\Desktop\unnamed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4180060"/>
            <a:ext cx="1524416" cy="22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nalezione obrazy dla zapytania saturn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14" y="1669824"/>
            <a:ext cx="3547580" cy="238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Szósta </a:t>
            </a:r>
            <a:r>
              <a:rPr lang="pl-PL" dirty="0"/>
              <a:t>planeta od </a:t>
            </a:r>
            <a:r>
              <a:rPr lang="pl-PL" dirty="0" smtClean="0"/>
              <a:t>Słońca</a:t>
            </a:r>
            <a:endParaRPr lang="pl-PL" dirty="0"/>
          </a:p>
          <a:p>
            <a:r>
              <a:rPr lang="pl-PL" dirty="0"/>
              <a:t>Odległość od Słońca:  1,429 * </a:t>
            </a:r>
            <a:r>
              <a:rPr lang="pl-PL" dirty="0" smtClean="0"/>
              <a:t>10</a:t>
            </a:r>
            <a:r>
              <a:rPr lang="pl-PL" baseline="30000" dirty="0"/>
              <a:t>9</a:t>
            </a:r>
            <a:r>
              <a:rPr lang="pl-PL" dirty="0" smtClean="0"/>
              <a:t> </a:t>
            </a:r>
            <a:r>
              <a:rPr lang="pl-PL" dirty="0"/>
              <a:t>km</a:t>
            </a:r>
          </a:p>
          <a:p>
            <a:r>
              <a:rPr lang="pl-PL" dirty="0"/>
              <a:t>Długość roku: </a:t>
            </a:r>
            <a:r>
              <a:rPr lang="pl-PL" dirty="0" smtClean="0"/>
              <a:t>29,5 roku</a:t>
            </a:r>
            <a:endParaRPr lang="pl-PL" dirty="0"/>
          </a:p>
          <a:p>
            <a:r>
              <a:rPr lang="pl-PL" dirty="0"/>
              <a:t>Promień: 58 232 km </a:t>
            </a:r>
          </a:p>
          <a:p>
            <a:r>
              <a:rPr lang="pl-PL" dirty="0"/>
              <a:t>Powierzchnia</a:t>
            </a:r>
            <a:r>
              <a:rPr lang="pl-PL" dirty="0" smtClean="0"/>
              <a:t>: </a:t>
            </a:r>
            <a:r>
              <a:rPr lang="pl-PL" dirty="0"/>
              <a:t>4,27 * </a:t>
            </a:r>
            <a:r>
              <a:rPr lang="pl-PL" dirty="0" smtClean="0"/>
              <a:t>10</a:t>
            </a:r>
            <a:r>
              <a:rPr lang="pl-PL" baseline="30000" dirty="0" smtClean="0"/>
              <a:t>10</a:t>
            </a:r>
            <a:r>
              <a:rPr lang="pl-PL" dirty="0" smtClean="0"/>
              <a:t> </a:t>
            </a:r>
            <a:r>
              <a:rPr lang="pl-PL" dirty="0"/>
              <a:t>km² </a:t>
            </a:r>
          </a:p>
          <a:p>
            <a:r>
              <a:rPr lang="pl-PL" dirty="0"/>
              <a:t>Masa: 5,683 * </a:t>
            </a:r>
            <a:r>
              <a:rPr lang="pl-PL" dirty="0" smtClean="0"/>
              <a:t>10</a:t>
            </a:r>
            <a:r>
              <a:rPr lang="pl-PL" baseline="30000" dirty="0" smtClean="0"/>
              <a:t>26</a:t>
            </a:r>
            <a:r>
              <a:rPr lang="pl-PL" dirty="0" smtClean="0"/>
              <a:t> </a:t>
            </a:r>
            <a:r>
              <a:rPr lang="pl-PL" dirty="0"/>
              <a:t>kg</a:t>
            </a:r>
          </a:p>
          <a:p>
            <a:r>
              <a:rPr lang="pl-PL" dirty="0"/>
              <a:t>Temperatura: −130 °C</a:t>
            </a:r>
          </a:p>
          <a:p>
            <a:r>
              <a:rPr lang="pl-PL" dirty="0"/>
              <a:t>Planeta gazowa</a:t>
            </a:r>
          </a:p>
          <a:p>
            <a:r>
              <a:rPr lang="pl-PL" dirty="0"/>
              <a:t>Księżyce</a:t>
            </a:r>
            <a:r>
              <a:rPr lang="pl-PL" dirty="0" smtClean="0"/>
              <a:t>: 62</a:t>
            </a:r>
            <a:endParaRPr lang="pl-PL" dirty="0"/>
          </a:p>
          <a:p>
            <a:r>
              <a:rPr lang="pl-PL" dirty="0"/>
              <a:t>Na zdjęciach</a:t>
            </a:r>
            <a:r>
              <a:rPr lang="pl-PL" dirty="0" smtClean="0"/>
              <a:t>: planeta Saturn, księżyc Tytania, obraz Francisco Goi, sklep Saturn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solidFill>
                  <a:srgbClr val="FFC000"/>
                </a:solidFill>
              </a:rPr>
              <a:t>S</a:t>
            </a:r>
            <a:r>
              <a:rPr lang="pl-PL" sz="4400" b="1" dirty="0" smtClean="0">
                <a:solidFill>
                  <a:srgbClr val="FFFF00"/>
                </a:solidFill>
              </a:rPr>
              <a:t>a</a:t>
            </a:r>
            <a:r>
              <a:rPr lang="pl-PL" sz="4400" b="1" dirty="0" smtClean="0">
                <a:solidFill>
                  <a:srgbClr val="FFC000"/>
                </a:solidFill>
              </a:rPr>
              <a:t>tu</a:t>
            </a:r>
            <a:r>
              <a:rPr lang="pl-PL" sz="4400" b="1" dirty="0" smtClean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pl-PL" sz="4400" b="1" dirty="0" smtClean="0">
                <a:solidFill>
                  <a:srgbClr val="FFC000"/>
                </a:solidFill>
              </a:rPr>
              <a:t>n</a:t>
            </a:r>
            <a:endParaRPr lang="pl-PL" sz="4400" b="1" dirty="0">
              <a:solidFill>
                <a:srgbClr val="FFC000"/>
              </a:solidFill>
            </a:endParaRPr>
          </a:p>
        </p:txBody>
      </p:sp>
      <p:pic>
        <p:nvPicPr>
          <p:cNvPr id="7171" name="Picture 3" descr="C:\Users\Mirek\Desktop\pobrane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136" y="4821730"/>
            <a:ext cx="1713497" cy="9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irek\Desktop\images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811" y="3375381"/>
            <a:ext cx="500149" cy="5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irek\Desktop\unnamed (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7032"/>
            <a:ext cx="1476164" cy="264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26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nalezione obrazy dla zapytania uran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1304764"/>
            <a:ext cx="28575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Siódma </a:t>
            </a:r>
            <a:r>
              <a:rPr lang="pl-PL" dirty="0"/>
              <a:t>planeta od </a:t>
            </a:r>
            <a:r>
              <a:rPr lang="pl-PL" dirty="0" smtClean="0"/>
              <a:t>Słońca</a:t>
            </a:r>
            <a:endParaRPr lang="pl-PL" dirty="0"/>
          </a:p>
          <a:p>
            <a:r>
              <a:rPr lang="pl-PL" dirty="0"/>
              <a:t>Odległość od Słońca: 2,877 * </a:t>
            </a:r>
            <a:r>
              <a:rPr lang="pl-PL" dirty="0" smtClean="0"/>
              <a:t>10</a:t>
            </a:r>
            <a:r>
              <a:rPr lang="pl-PL" baseline="30000" dirty="0"/>
              <a:t>9</a:t>
            </a:r>
            <a:r>
              <a:rPr lang="pl-PL" dirty="0" smtClean="0"/>
              <a:t> </a:t>
            </a:r>
            <a:r>
              <a:rPr lang="pl-PL" dirty="0"/>
              <a:t>km</a:t>
            </a:r>
          </a:p>
          <a:p>
            <a:r>
              <a:rPr lang="pl-PL" dirty="0"/>
              <a:t>Długość roku: </a:t>
            </a:r>
            <a:r>
              <a:rPr lang="pl-PL" dirty="0" smtClean="0"/>
              <a:t>84 lata</a:t>
            </a:r>
            <a:endParaRPr lang="pl-PL" dirty="0"/>
          </a:p>
          <a:p>
            <a:r>
              <a:rPr lang="pl-PL" dirty="0"/>
              <a:t>Promień: 25 362 km</a:t>
            </a:r>
          </a:p>
          <a:p>
            <a:r>
              <a:rPr lang="pl-PL" dirty="0"/>
              <a:t>Powierzchnia: 8,083 * </a:t>
            </a:r>
            <a:r>
              <a:rPr lang="pl-PL" dirty="0" smtClean="0"/>
              <a:t>10</a:t>
            </a:r>
            <a:r>
              <a:rPr lang="pl-PL" baseline="30000" dirty="0"/>
              <a:t>9</a:t>
            </a:r>
            <a:r>
              <a:rPr lang="pl-PL" dirty="0" smtClean="0"/>
              <a:t> </a:t>
            </a:r>
            <a:r>
              <a:rPr lang="pl-PL" dirty="0"/>
              <a:t>km²</a:t>
            </a:r>
          </a:p>
          <a:p>
            <a:r>
              <a:rPr lang="pl-PL" dirty="0"/>
              <a:t>Masa: 8,681 * </a:t>
            </a:r>
            <a:r>
              <a:rPr lang="pl-PL" dirty="0" smtClean="0"/>
              <a:t>10</a:t>
            </a:r>
            <a:r>
              <a:rPr lang="pl-PL" baseline="30000" dirty="0" smtClean="0"/>
              <a:t>25</a:t>
            </a:r>
            <a:r>
              <a:rPr lang="pl-PL" dirty="0" smtClean="0"/>
              <a:t> </a:t>
            </a:r>
            <a:r>
              <a:rPr lang="pl-PL" dirty="0"/>
              <a:t>kg </a:t>
            </a:r>
          </a:p>
          <a:p>
            <a:r>
              <a:rPr lang="pl-PL" dirty="0"/>
              <a:t>Temperatura: </a:t>
            </a:r>
            <a:r>
              <a:rPr lang="pl-PL" dirty="0" smtClean="0"/>
              <a:t>-206</a:t>
            </a:r>
            <a:r>
              <a:rPr lang="pl-PL" baseline="30000" dirty="0" smtClean="0"/>
              <a:t>o</a:t>
            </a:r>
            <a:r>
              <a:rPr lang="pl-PL" dirty="0"/>
              <a:t>C</a:t>
            </a:r>
          </a:p>
          <a:p>
            <a:r>
              <a:rPr lang="pl-PL" dirty="0"/>
              <a:t>Planeta gazowa</a:t>
            </a:r>
          </a:p>
          <a:p>
            <a:r>
              <a:rPr lang="pl-PL" dirty="0"/>
              <a:t>Księżyce</a:t>
            </a:r>
            <a:r>
              <a:rPr lang="pl-PL" dirty="0" smtClean="0"/>
              <a:t>: 27</a:t>
            </a:r>
            <a:endParaRPr lang="pl-PL" dirty="0"/>
          </a:p>
          <a:p>
            <a:r>
              <a:rPr lang="pl-PL" dirty="0"/>
              <a:t>Na zdjęciach</a:t>
            </a:r>
            <a:r>
              <a:rPr lang="pl-PL" dirty="0" smtClean="0"/>
              <a:t>: planeta Uran, księżyc </a:t>
            </a:r>
            <a:r>
              <a:rPr lang="pl-PL" dirty="0" err="1" smtClean="0"/>
              <a:t>Umbriel</a:t>
            </a:r>
            <a:r>
              <a:rPr lang="pl-PL" dirty="0" smtClean="0"/>
              <a:t>, pierwiastek promieniotwórczy uran</a:t>
            </a:r>
            <a:endParaRPr lang="pl-PL" dirty="0"/>
          </a:p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solidFill>
                  <a:srgbClr val="53A9AD"/>
                </a:solidFill>
              </a:rPr>
              <a:t>Uran</a:t>
            </a:r>
            <a:endParaRPr lang="pl-PL" sz="4400" b="1" dirty="0">
              <a:solidFill>
                <a:srgbClr val="53A9AD"/>
              </a:solidFill>
            </a:endParaRPr>
          </a:p>
        </p:txBody>
      </p:sp>
      <p:pic>
        <p:nvPicPr>
          <p:cNvPr id="8195" name="Picture 3" descr="C:\Users\Mirek\Desktop\Umbri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90" y="3717032"/>
            <a:ext cx="576064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irek\Desktop\unnamed 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4329100"/>
            <a:ext cx="1769304" cy="141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4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yzont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y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y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363</TotalTime>
  <Words>593</Words>
  <Application>Microsoft Office PowerPoint</Application>
  <PresentationFormat>Pokaz na ekranie (4:3)</PresentationFormat>
  <Paragraphs>109</Paragraphs>
  <Slides>12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Horyzont</vt:lpstr>
      <vt:lpstr>UKŁAD SŁONECZNY  Autor OLIWIER DYCZKOWSKi  klasa VI c</vt:lpstr>
      <vt:lpstr>SŁońce</vt:lpstr>
      <vt:lpstr>Merkury</vt:lpstr>
      <vt:lpstr>Wenus</vt:lpstr>
      <vt:lpstr>Ziemia</vt:lpstr>
      <vt:lpstr>Mars</vt:lpstr>
      <vt:lpstr>jowisz</vt:lpstr>
      <vt:lpstr>Saturn</vt:lpstr>
      <vt:lpstr>Uran</vt:lpstr>
      <vt:lpstr>neptun</vt:lpstr>
      <vt:lpstr>Pluton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Mirosław Dyczkowski</dc:creator>
  <cp:lastModifiedBy>Joanna Dyczkowska</cp:lastModifiedBy>
  <cp:revision>50</cp:revision>
  <dcterms:created xsi:type="dcterms:W3CDTF">2016-10-02T11:00:18Z</dcterms:created>
  <dcterms:modified xsi:type="dcterms:W3CDTF">2016-10-02T19:21:30Z</dcterms:modified>
</cp:coreProperties>
</file>