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4660"/>
  </p:normalViewPr>
  <p:slideViewPr>
    <p:cSldViewPr>
      <p:cViewPr>
        <p:scale>
          <a:sx n="76" d="100"/>
          <a:sy n="76" d="100"/>
        </p:scale>
        <p:origin x="-1002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82AD8-AE84-410E-9080-E0AD1303EEFC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C6872-9684-4952-977B-FA1810550D0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88838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C6872-9684-4952-977B-FA1810550D0F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9903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334526-A79F-48BF-848C-995415A867AB}" type="datetimeFigureOut">
              <a:rPr lang="pl-PL" smtClean="0"/>
              <a:pPr/>
              <a:t>2016-09-30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027362-B867-4332-BE34-97BC0329816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1.wav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pl-PL" sz="8000" dirty="0" smtClean="0"/>
              <a:t>Układ Słoneczny</a:t>
            </a:r>
            <a:endParaRPr lang="pl-PL" sz="8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8077200" cy="149961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                                                                                                  </a:t>
            </a:r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autor: Jakub Kondratowicz</a:t>
            </a:r>
          </a:p>
          <a:p>
            <a:pPr algn="ctr"/>
            <a:r>
              <a:rPr lang="pl-PL" dirty="0"/>
              <a:t> </a:t>
            </a:r>
            <a:r>
              <a:rPr lang="pl-PL" dirty="0" smtClean="0"/>
              <a:t>                                                                                     kl. V b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Jowisz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P</a:t>
            </a:r>
            <a:r>
              <a:rPr lang="pl-PL" sz="2800" dirty="0" smtClean="0"/>
              <a:t>iąta </a:t>
            </a:r>
            <a:r>
              <a:rPr lang="pl-PL" sz="2800" dirty="0"/>
              <a:t>w kolejności oddalenia od Słońca i największa planeta Układu </a:t>
            </a:r>
            <a:r>
              <a:rPr lang="pl-PL" sz="2800" dirty="0" smtClean="0"/>
              <a:t>Słonecznego. Jego </a:t>
            </a:r>
            <a:r>
              <a:rPr lang="pl-PL" sz="2800" dirty="0"/>
              <a:t>masa jest nieco mniejsza niż jedna tysięczna masy </a:t>
            </a:r>
            <a:r>
              <a:rPr lang="pl-PL" sz="2800" dirty="0" smtClean="0"/>
              <a:t>Słońca, lecz większa od Ziemi ok. 1000 razy! Czerwona plama na jego powierzchni to wielka burza trwająca już około 400 lat!!! Nazwa planety </a:t>
            </a:r>
          </a:p>
          <a:p>
            <a:pPr marL="118872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 związana jest z najwyższym</a:t>
            </a:r>
          </a:p>
          <a:p>
            <a:pPr marL="118872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 rzymskim bogiem – Jowiszem.</a:t>
            </a:r>
            <a:endParaRPr lang="pl-P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2352845" cy="224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539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Saturn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 </a:t>
            </a:r>
            <a:r>
              <a:rPr lang="pl-PL" sz="2800" dirty="0" smtClean="0"/>
              <a:t>Gazowy </a:t>
            </a:r>
            <a:r>
              <a:rPr lang="pl-PL" sz="2800" dirty="0"/>
              <a:t>olbrzym, szósta planeta Układu Słonecznego pod względem oddalenia od Słońca, druga po Jowiszu pod względem masy i </a:t>
            </a:r>
            <a:r>
              <a:rPr lang="pl-PL" sz="2800" dirty="0" smtClean="0"/>
              <a:t>wielkości. Tak, to Saturn. Planeta posiadająca pierścień </a:t>
            </a:r>
            <a:r>
              <a:rPr lang="pl-PL" sz="2800" dirty="0"/>
              <a:t>z lodu </a:t>
            </a:r>
            <a:r>
              <a:rPr lang="pl-PL" sz="2800" dirty="0" smtClean="0"/>
              <a:t>i 62 </a:t>
            </a:r>
            <a:r>
              <a:rPr lang="pl-PL" sz="2800" dirty="0"/>
              <a:t>naturalne satelity. Jego księżyc Tytan to drugi co do wielkości k</a:t>
            </a:r>
            <a:r>
              <a:rPr lang="pl-PL" sz="2800" dirty="0" smtClean="0"/>
              <a:t>siężyc </a:t>
            </a:r>
            <a:r>
              <a:rPr lang="pl-PL" sz="2800" dirty="0"/>
              <a:t>w Układzie </a:t>
            </a:r>
            <a:r>
              <a:rPr lang="pl-PL" sz="2800" dirty="0" smtClean="0"/>
              <a:t>Słonecznym, jest </a:t>
            </a:r>
            <a:r>
              <a:rPr lang="pl-PL" sz="2800" dirty="0"/>
              <a:t>większy od planety Merkury i jest jedynym księżycem w Układzie </a:t>
            </a:r>
            <a:r>
              <a:rPr lang="pl-PL" sz="2800" dirty="0" smtClean="0"/>
              <a:t>Słonecznym</a:t>
            </a:r>
          </a:p>
          <a:p>
            <a:pPr marL="118872" indent="0" algn="just">
              <a:buNone/>
            </a:pPr>
            <a:r>
              <a:rPr lang="pl-PL" sz="2800" dirty="0" smtClean="0"/>
              <a:t>     posiadającym </a:t>
            </a:r>
            <a:r>
              <a:rPr lang="pl-PL" sz="2800" dirty="0"/>
              <a:t>gęstą </a:t>
            </a:r>
            <a:r>
              <a:rPr lang="pl-PL" sz="2800" dirty="0" smtClean="0"/>
              <a:t>atmosferę.</a:t>
            </a:r>
            <a:endParaRPr lang="pl-P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52294"/>
            <a:ext cx="2411760" cy="118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102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dirty="0"/>
              <a:t>G</a:t>
            </a:r>
            <a:r>
              <a:rPr lang="pl-PL" sz="2800" dirty="0" smtClean="0"/>
              <a:t>azowy Uran to </a:t>
            </a:r>
            <a:r>
              <a:rPr lang="pl-PL" sz="2800" dirty="0"/>
              <a:t>siódma w kolejności od Słońca planeta Układu Słonecznego. Jest także trzecią pod względem wielkości </a:t>
            </a:r>
            <a:r>
              <a:rPr lang="pl-PL" sz="2800" dirty="0" smtClean="0"/>
              <a:t>planetą </a:t>
            </a:r>
            <a:r>
              <a:rPr lang="pl-PL" sz="2800" dirty="0"/>
              <a:t>naszego systemu. Sir William Herschel ogłosił odkrycie planety w dniu 13 marca 1781, po raz pierwszy w historii nowożytnej rozszerzając znane </a:t>
            </a:r>
            <a:endParaRPr lang="pl-PL" sz="2800" dirty="0" smtClean="0"/>
          </a:p>
          <a:p>
            <a:pPr marL="118872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granice </a:t>
            </a:r>
            <a:r>
              <a:rPr lang="pl-PL" sz="2800" dirty="0"/>
              <a:t>Układu Słonecznego</a:t>
            </a:r>
            <a:r>
              <a:rPr lang="pl-PL" dirty="0" smtClean="0"/>
              <a:t>.</a:t>
            </a:r>
          </a:p>
          <a:p>
            <a:pPr marL="118872" indent="0" algn="just">
              <a:buNone/>
            </a:pPr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sz="2800" dirty="0" smtClean="0"/>
              <a:t>Od nazwy planety pochodzi nazwa</a:t>
            </a:r>
          </a:p>
          <a:p>
            <a:pPr marL="118872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radioaktywnego pierwiastka – uranu.</a:t>
            </a:r>
            <a:endParaRPr lang="pl-PL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4974" y="4077072"/>
            <a:ext cx="194421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814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Neptun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dirty="0" smtClean="0"/>
              <a:t>Trzeci gazowy </a:t>
            </a:r>
            <a:r>
              <a:rPr lang="pl-PL" sz="2800" dirty="0"/>
              <a:t>olbrzym, ósma, </a:t>
            </a:r>
            <a:r>
              <a:rPr lang="pl-PL" sz="2800" dirty="0" smtClean="0"/>
              <a:t>najdalsza od </a:t>
            </a:r>
            <a:r>
              <a:rPr lang="pl-PL" sz="2800" dirty="0"/>
              <a:t>Słońca planeta w Układzie Słonecznym. Nazwa planety pochodzi od rzymskiego boga mórz Neptuna. Odkryty 23 września </a:t>
            </a:r>
            <a:r>
              <a:rPr lang="pl-PL" sz="2800" dirty="0" smtClean="0"/>
              <a:t>1846 Neptun </a:t>
            </a:r>
            <a:r>
              <a:rPr lang="pl-PL" sz="2800" dirty="0"/>
              <a:t>jest jedyną planetą, której istnienie wykazano nie na podstawie obserwacji nieba, ale na drodze obliczeń </a:t>
            </a:r>
            <a:r>
              <a:rPr lang="pl-PL" sz="2800" dirty="0" smtClean="0"/>
              <a:t>matematycznych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1128"/>
            <a:ext cx="2123728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58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Posłowie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dirty="0" smtClean="0"/>
              <a:t>W ostatnim slajdzie mojej prezentacji chciałbym przedstawić źródła, z których korzystałem przygotowując moją prezentację:</a:t>
            </a:r>
          </a:p>
          <a:p>
            <a:endParaRPr lang="pl-PL" sz="2800" dirty="0" smtClean="0"/>
          </a:p>
          <a:p>
            <a:r>
              <a:rPr lang="pl-PL" sz="2800" dirty="0" smtClean="0"/>
              <a:t>Informacje: </a:t>
            </a:r>
            <a:r>
              <a:rPr lang="pl-PL" sz="2800" i="1" dirty="0" smtClean="0"/>
              <a:t>Wikipedia.pl</a:t>
            </a:r>
          </a:p>
          <a:p>
            <a:pPr marL="118872" indent="0">
              <a:buNone/>
            </a:pPr>
            <a:r>
              <a:rPr lang="pl-PL" sz="2800" dirty="0" smtClean="0"/>
              <a:t>                              </a:t>
            </a:r>
            <a:r>
              <a:rPr lang="pl-PL" sz="2800" i="1" dirty="0" smtClean="0"/>
              <a:t>Mitologia</a:t>
            </a:r>
            <a:r>
              <a:rPr lang="pl-PL" sz="2800" dirty="0" smtClean="0"/>
              <a:t>, Jan Parandowski</a:t>
            </a:r>
          </a:p>
          <a:p>
            <a:endParaRPr lang="pl-PL" sz="2800" dirty="0"/>
          </a:p>
          <a:p>
            <a:r>
              <a:rPr lang="pl-PL" sz="2800" dirty="0" smtClean="0"/>
              <a:t>Zdjęcia: </a:t>
            </a:r>
            <a:r>
              <a:rPr lang="pl-PL" sz="2800" i="1" dirty="0" smtClean="0"/>
              <a:t>NASA (sondy Messenger, Mariner 10,</a:t>
            </a:r>
          </a:p>
          <a:p>
            <a:pPr marL="118872" indent="0">
              <a:buNone/>
            </a:pPr>
            <a:r>
              <a:rPr lang="pl-PL" sz="2800" i="1" dirty="0" smtClean="0"/>
              <a:t>    Viking 1, Teleskop Hubble’a, Cassini, Voyager 2)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379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502" y="1789419"/>
            <a:ext cx="8229600" cy="4625609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pl-PL" dirty="0" smtClean="0"/>
              <a:t> </a:t>
            </a:r>
            <a:endParaRPr lang="pl-PL" dirty="0"/>
          </a:p>
        </p:txBody>
      </p:sp>
      <p:cxnSp>
        <p:nvCxnSpPr>
          <p:cNvPr id="5" name="Łącznik prostoliniowy 4"/>
          <p:cNvCxnSpPr/>
          <p:nvPr/>
        </p:nvCxnSpPr>
        <p:spPr>
          <a:xfrm>
            <a:off x="2483768" y="364502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/>
          <p:nvPr/>
        </p:nvCxnSpPr>
        <p:spPr>
          <a:xfrm flipV="1">
            <a:off x="2483768" y="3501008"/>
            <a:ext cx="91440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V="1">
            <a:off x="3398168" y="3717032"/>
            <a:ext cx="165720" cy="842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olny kształt 10"/>
          <p:cNvSpPr/>
          <p:nvPr/>
        </p:nvSpPr>
        <p:spPr>
          <a:xfrm>
            <a:off x="3369501" y="2398817"/>
            <a:ext cx="2242159" cy="1340285"/>
          </a:xfrm>
          <a:custGeom>
            <a:avLst/>
            <a:gdLst>
              <a:gd name="connsiteX0" fmla="*/ 363255 w 2242159"/>
              <a:gd name="connsiteY0" fmla="*/ 338203 h 1340285"/>
              <a:gd name="connsiteX1" fmla="*/ 288099 w 2242159"/>
              <a:gd name="connsiteY1" fmla="*/ 438411 h 1340285"/>
              <a:gd name="connsiteX2" fmla="*/ 263047 w 2242159"/>
              <a:gd name="connsiteY2" fmla="*/ 526093 h 1340285"/>
              <a:gd name="connsiteX3" fmla="*/ 237995 w 2242159"/>
              <a:gd name="connsiteY3" fmla="*/ 601250 h 1340285"/>
              <a:gd name="connsiteX4" fmla="*/ 187891 w 2242159"/>
              <a:gd name="connsiteY4" fmla="*/ 676406 h 1340285"/>
              <a:gd name="connsiteX5" fmla="*/ 150313 w 2242159"/>
              <a:gd name="connsiteY5" fmla="*/ 713984 h 1340285"/>
              <a:gd name="connsiteX6" fmla="*/ 100209 w 2242159"/>
              <a:gd name="connsiteY6" fmla="*/ 789140 h 1340285"/>
              <a:gd name="connsiteX7" fmla="*/ 75157 w 2242159"/>
              <a:gd name="connsiteY7" fmla="*/ 889348 h 1340285"/>
              <a:gd name="connsiteX8" fmla="*/ 50104 w 2242159"/>
              <a:gd name="connsiteY8" fmla="*/ 939452 h 1340285"/>
              <a:gd name="connsiteX9" fmla="*/ 0 w 2242159"/>
              <a:gd name="connsiteY9" fmla="*/ 1052187 h 1340285"/>
              <a:gd name="connsiteX10" fmla="*/ 12526 w 2242159"/>
              <a:gd name="connsiteY10" fmla="*/ 1114817 h 1340285"/>
              <a:gd name="connsiteX11" fmla="*/ 62631 w 2242159"/>
              <a:gd name="connsiteY11" fmla="*/ 1177447 h 1340285"/>
              <a:gd name="connsiteX12" fmla="*/ 87683 w 2242159"/>
              <a:gd name="connsiteY12" fmla="*/ 1215025 h 1340285"/>
              <a:gd name="connsiteX13" fmla="*/ 125261 w 2242159"/>
              <a:gd name="connsiteY13" fmla="*/ 1252603 h 1340285"/>
              <a:gd name="connsiteX14" fmla="*/ 150313 w 2242159"/>
              <a:gd name="connsiteY14" fmla="*/ 1290181 h 1340285"/>
              <a:gd name="connsiteX15" fmla="*/ 187891 w 2242159"/>
              <a:gd name="connsiteY15" fmla="*/ 1302707 h 1340285"/>
              <a:gd name="connsiteX16" fmla="*/ 263047 w 2242159"/>
              <a:gd name="connsiteY16" fmla="*/ 1340285 h 1340285"/>
              <a:gd name="connsiteX17" fmla="*/ 413359 w 2242159"/>
              <a:gd name="connsiteY17" fmla="*/ 1327759 h 1340285"/>
              <a:gd name="connsiteX18" fmla="*/ 450937 w 2242159"/>
              <a:gd name="connsiteY18" fmla="*/ 1315233 h 1340285"/>
              <a:gd name="connsiteX19" fmla="*/ 588724 w 2242159"/>
              <a:gd name="connsiteY19" fmla="*/ 1290181 h 1340285"/>
              <a:gd name="connsiteX20" fmla="*/ 977031 w 2242159"/>
              <a:gd name="connsiteY20" fmla="*/ 1265129 h 1340285"/>
              <a:gd name="connsiteX21" fmla="*/ 1027135 w 2242159"/>
              <a:gd name="connsiteY21" fmla="*/ 1252603 h 1340285"/>
              <a:gd name="connsiteX22" fmla="*/ 1064713 w 2242159"/>
              <a:gd name="connsiteY22" fmla="*/ 1240077 h 1340285"/>
              <a:gd name="connsiteX23" fmla="*/ 1127343 w 2242159"/>
              <a:gd name="connsiteY23" fmla="*/ 1227551 h 1340285"/>
              <a:gd name="connsiteX24" fmla="*/ 1164921 w 2242159"/>
              <a:gd name="connsiteY24" fmla="*/ 1215025 h 1340285"/>
              <a:gd name="connsiteX25" fmla="*/ 1215025 w 2242159"/>
              <a:gd name="connsiteY25" fmla="*/ 1202499 h 1340285"/>
              <a:gd name="connsiteX26" fmla="*/ 1252603 w 2242159"/>
              <a:gd name="connsiteY26" fmla="*/ 1189973 h 1340285"/>
              <a:gd name="connsiteX27" fmla="*/ 1327759 w 2242159"/>
              <a:gd name="connsiteY27" fmla="*/ 1177447 h 1340285"/>
              <a:gd name="connsiteX28" fmla="*/ 1427967 w 2242159"/>
              <a:gd name="connsiteY28" fmla="*/ 1139869 h 1340285"/>
              <a:gd name="connsiteX29" fmla="*/ 1503124 w 2242159"/>
              <a:gd name="connsiteY29" fmla="*/ 1114817 h 1340285"/>
              <a:gd name="connsiteX30" fmla="*/ 1565754 w 2242159"/>
              <a:gd name="connsiteY30" fmla="*/ 1102291 h 1340285"/>
              <a:gd name="connsiteX31" fmla="*/ 1716066 w 2242159"/>
              <a:gd name="connsiteY31" fmla="*/ 1052187 h 1340285"/>
              <a:gd name="connsiteX32" fmla="*/ 1753644 w 2242159"/>
              <a:gd name="connsiteY32" fmla="*/ 1039660 h 1340285"/>
              <a:gd name="connsiteX33" fmla="*/ 1803748 w 2242159"/>
              <a:gd name="connsiteY33" fmla="*/ 1014608 h 1340285"/>
              <a:gd name="connsiteX34" fmla="*/ 1916483 w 2242159"/>
              <a:gd name="connsiteY34" fmla="*/ 964504 h 1340285"/>
              <a:gd name="connsiteX35" fmla="*/ 2029217 w 2242159"/>
              <a:gd name="connsiteY35" fmla="*/ 839244 h 1340285"/>
              <a:gd name="connsiteX36" fmla="*/ 2066795 w 2242159"/>
              <a:gd name="connsiteY36" fmla="*/ 801666 h 1340285"/>
              <a:gd name="connsiteX37" fmla="*/ 2129425 w 2242159"/>
              <a:gd name="connsiteY37" fmla="*/ 651354 h 1340285"/>
              <a:gd name="connsiteX38" fmla="*/ 2167003 w 2242159"/>
              <a:gd name="connsiteY38" fmla="*/ 588723 h 1340285"/>
              <a:gd name="connsiteX39" fmla="*/ 2204581 w 2242159"/>
              <a:gd name="connsiteY39" fmla="*/ 488515 h 1340285"/>
              <a:gd name="connsiteX40" fmla="*/ 2229633 w 2242159"/>
              <a:gd name="connsiteY40" fmla="*/ 413359 h 1340285"/>
              <a:gd name="connsiteX41" fmla="*/ 2242159 w 2242159"/>
              <a:gd name="connsiteY41" fmla="*/ 375781 h 1340285"/>
              <a:gd name="connsiteX42" fmla="*/ 2217107 w 2242159"/>
              <a:gd name="connsiteY42" fmla="*/ 288099 h 1340285"/>
              <a:gd name="connsiteX43" fmla="*/ 2104373 w 2242159"/>
              <a:gd name="connsiteY43" fmla="*/ 200417 h 1340285"/>
              <a:gd name="connsiteX44" fmla="*/ 2016691 w 2242159"/>
              <a:gd name="connsiteY44" fmla="*/ 150313 h 1340285"/>
              <a:gd name="connsiteX45" fmla="*/ 1929009 w 2242159"/>
              <a:gd name="connsiteY45" fmla="*/ 125260 h 1340285"/>
              <a:gd name="connsiteX46" fmla="*/ 1878904 w 2242159"/>
              <a:gd name="connsiteY46" fmla="*/ 100208 h 1340285"/>
              <a:gd name="connsiteX47" fmla="*/ 1778696 w 2242159"/>
              <a:gd name="connsiteY47" fmla="*/ 75156 h 1340285"/>
              <a:gd name="connsiteX48" fmla="*/ 1741118 w 2242159"/>
              <a:gd name="connsiteY48" fmla="*/ 50104 h 1340285"/>
              <a:gd name="connsiteX49" fmla="*/ 1665962 w 2242159"/>
              <a:gd name="connsiteY49" fmla="*/ 37578 h 1340285"/>
              <a:gd name="connsiteX50" fmla="*/ 1615858 w 2242159"/>
              <a:gd name="connsiteY50" fmla="*/ 25052 h 1340285"/>
              <a:gd name="connsiteX51" fmla="*/ 1478072 w 2242159"/>
              <a:gd name="connsiteY51" fmla="*/ 0 h 1340285"/>
              <a:gd name="connsiteX52" fmla="*/ 851770 w 2242159"/>
              <a:gd name="connsiteY52" fmla="*/ 12526 h 1340285"/>
              <a:gd name="connsiteX53" fmla="*/ 764088 w 2242159"/>
              <a:gd name="connsiteY53" fmla="*/ 25052 h 1340285"/>
              <a:gd name="connsiteX54" fmla="*/ 626302 w 2242159"/>
              <a:gd name="connsiteY54" fmla="*/ 37578 h 1340285"/>
              <a:gd name="connsiteX55" fmla="*/ 588724 w 2242159"/>
              <a:gd name="connsiteY55" fmla="*/ 62630 h 1340285"/>
              <a:gd name="connsiteX56" fmla="*/ 563672 w 2242159"/>
              <a:gd name="connsiteY56" fmla="*/ 100208 h 1340285"/>
              <a:gd name="connsiteX57" fmla="*/ 526094 w 2242159"/>
              <a:gd name="connsiteY57" fmla="*/ 175365 h 1340285"/>
              <a:gd name="connsiteX58" fmla="*/ 488515 w 2242159"/>
              <a:gd name="connsiteY58" fmla="*/ 187891 h 1340285"/>
              <a:gd name="connsiteX59" fmla="*/ 400833 w 2242159"/>
              <a:gd name="connsiteY59" fmla="*/ 300625 h 1340285"/>
              <a:gd name="connsiteX60" fmla="*/ 363255 w 2242159"/>
              <a:gd name="connsiteY60" fmla="*/ 338203 h 134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42159" h="1340285">
                <a:moveTo>
                  <a:pt x="363255" y="338203"/>
                </a:moveTo>
                <a:cubicBezTo>
                  <a:pt x="344466" y="361167"/>
                  <a:pt x="301393" y="411823"/>
                  <a:pt x="288099" y="438411"/>
                </a:cubicBezTo>
                <a:cubicBezTo>
                  <a:pt x="277575" y="459459"/>
                  <a:pt x="269067" y="506026"/>
                  <a:pt x="263047" y="526093"/>
                </a:cubicBezTo>
                <a:cubicBezTo>
                  <a:pt x="255459" y="551387"/>
                  <a:pt x="252643" y="579278"/>
                  <a:pt x="237995" y="601250"/>
                </a:cubicBezTo>
                <a:cubicBezTo>
                  <a:pt x="221294" y="626302"/>
                  <a:pt x="209181" y="655116"/>
                  <a:pt x="187891" y="676406"/>
                </a:cubicBezTo>
                <a:cubicBezTo>
                  <a:pt x="175365" y="688932"/>
                  <a:pt x="161189" y="700001"/>
                  <a:pt x="150313" y="713984"/>
                </a:cubicBezTo>
                <a:cubicBezTo>
                  <a:pt x="131828" y="737750"/>
                  <a:pt x="100209" y="789140"/>
                  <a:pt x="100209" y="789140"/>
                </a:cubicBezTo>
                <a:cubicBezTo>
                  <a:pt x="92857" y="825898"/>
                  <a:pt x="89601" y="855647"/>
                  <a:pt x="75157" y="889348"/>
                </a:cubicBezTo>
                <a:cubicBezTo>
                  <a:pt x="67801" y="906511"/>
                  <a:pt x="57039" y="922115"/>
                  <a:pt x="50104" y="939452"/>
                </a:cubicBezTo>
                <a:cubicBezTo>
                  <a:pt x="5382" y="1051254"/>
                  <a:pt x="48199" y="979886"/>
                  <a:pt x="0" y="1052187"/>
                </a:cubicBezTo>
                <a:cubicBezTo>
                  <a:pt x="4175" y="1073064"/>
                  <a:pt x="5051" y="1094882"/>
                  <a:pt x="12526" y="1114817"/>
                </a:cubicBezTo>
                <a:cubicBezTo>
                  <a:pt x="26134" y="1151106"/>
                  <a:pt x="41049" y="1150470"/>
                  <a:pt x="62631" y="1177447"/>
                </a:cubicBezTo>
                <a:cubicBezTo>
                  <a:pt x="72036" y="1189202"/>
                  <a:pt x="78045" y="1203460"/>
                  <a:pt x="87683" y="1215025"/>
                </a:cubicBezTo>
                <a:cubicBezTo>
                  <a:pt x="99024" y="1228634"/>
                  <a:pt x="113920" y="1238994"/>
                  <a:pt x="125261" y="1252603"/>
                </a:cubicBezTo>
                <a:cubicBezTo>
                  <a:pt x="134899" y="1264168"/>
                  <a:pt x="138558" y="1280777"/>
                  <a:pt x="150313" y="1290181"/>
                </a:cubicBezTo>
                <a:cubicBezTo>
                  <a:pt x="160623" y="1298429"/>
                  <a:pt x="176081" y="1296802"/>
                  <a:pt x="187891" y="1302707"/>
                </a:cubicBezTo>
                <a:cubicBezTo>
                  <a:pt x="285019" y="1351271"/>
                  <a:pt x="168594" y="1308801"/>
                  <a:pt x="263047" y="1340285"/>
                </a:cubicBezTo>
                <a:cubicBezTo>
                  <a:pt x="313151" y="1336110"/>
                  <a:pt x="363522" y="1334404"/>
                  <a:pt x="413359" y="1327759"/>
                </a:cubicBezTo>
                <a:cubicBezTo>
                  <a:pt x="426447" y="1326014"/>
                  <a:pt x="438128" y="1318435"/>
                  <a:pt x="450937" y="1315233"/>
                </a:cubicBezTo>
                <a:cubicBezTo>
                  <a:pt x="473470" y="1309600"/>
                  <a:pt x="570110" y="1292042"/>
                  <a:pt x="588724" y="1290181"/>
                </a:cubicBezTo>
                <a:cubicBezTo>
                  <a:pt x="664120" y="1282641"/>
                  <a:pt x="912928" y="1268900"/>
                  <a:pt x="977031" y="1265129"/>
                </a:cubicBezTo>
                <a:cubicBezTo>
                  <a:pt x="993732" y="1260954"/>
                  <a:pt x="1010582" y="1257332"/>
                  <a:pt x="1027135" y="1252603"/>
                </a:cubicBezTo>
                <a:cubicBezTo>
                  <a:pt x="1039831" y="1248976"/>
                  <a:pt x="1051904" y="1243279"/>
                  <a:pt x="1064713" y="1240077"/>
                </a:cubicBezTo>
                <a:cubicBezTo>
                  <a:pt x="1085367" y="1234913"/>
                  <a:pt x="1106689" y="1232715"/>
                  <a:pt x="1127343" y="1227551"/>
                </a:cubicBezTo>
                <a:cubicBezTo>
                  <a:pt x="1140152" y="1224349"/>
                  <a:pt x="1152225" y="1218652"/>
                  <a:pt x="1164921" y="1215025"/>
                </a:cubicBezTo>
                <a:cubicBezTo>
                  <a:pt x="1181474" y="1210296"/>
                  <a:pt x="1198472" y="1207228"/>
                  <a:pt x="1215025" y="1202499"/>
                </a:cubicBezTo>
                <a:cubicBezTo>
                  <a:pt x="1227721" y="1198872"/>
                  <a:pt x="1239714" y="1192837"/>
                  <a:pt x="1252603" y="1189973"/>
                </a:cubicBezTo>
                <a:cubicBezTo>
                  <a:pt x="1277396" y="1184463"/>
                  <a:pt x="1302966" y="1182957"/>
                  <a:pt x="1327759" y="1177447"/>
                </a:cubicBezTo>
                <a:cubicBezTo>
                  <a:pt x="1351691" y="1172129"/>
                  <a:pt x="1412642" y="1145442"/>
                  <a:pt x="1427967" y="1139869"/>
                </a:cubicBezTo>
                <a:cubicBezTo>
                  <a:pt x="1452785" y="1130844"/>
                  <a:pt x="1477647" y="1121765"/>
                  <a:pt x="1503124" y="1114817"/>
                </a:cubicBezTo>
                <a:cubicBezTo>
                  <a:pt x="1523664" y="1109215"/>
                  <a:pt x="1545329" y="1108298"/>
                  <a:pt x="1565754" y="1102291"/>
                </a:cubicBezTo>
                <a:cubicBezTo>
                  <a:pt x="1616422" y="1087389"/>
                  <a:pt x="1665962" y="1068889"/>
                  <a:pt x="1716066" y="1052187"/>
                </a:cubicBezTo>
                <a:cubicBezTo>
                  <a:pt x="1728592" y="1048012"/>
                  <a:pt x="1741834" y="1045565"/>
                  <a:pt x="1753644" y="1039660"/>
                </a:cubicBezTo>
                <a:cubicBezTo>
                  <a:pt x="1770345" y="1031309"/>
                  <a:pt x="1786411" y="1021543"/>
                  <a:pt x="1803748" y="1014608"/>
                </a:cubicBezTo>
                <a:cubicBezTo>
                  <a:pt x="1857899" y="992948"/>
                  <a:pt x="1877049" y="999556"/>
                  <a:pt x="1916483" y="964504"/>
                </a:cubicBezTo>
                <a:cubicBezTo>
                  <a:pt x="2030339" y="863300"/>
                  <a:pt x="1956276" y="924342"/>
                  <a:pt x="2029217" y="839244"/>
                </a:cubicBezTo>
                <a:cubicBezTo>
                  <a:pt x="2040745" y="825794"/>
                  <a:pt x="2056969" y="816405"/>
                  <a:pt x="2066795" y="801666"/>
                </a:cubicBezTo>
                <a:cubicBezTo>
                  <a:pt x="2122009" y="718845"/>
                  <a:pt x="2090023" y="738040"/>
                  <a:pt x="2129425" y="651354"/>
                </a:cubicBezTo>
                <a:cubicBezTo>
                  <a:pt x="2139500" y="629190"/>
                  <a:pt x="2155179" y="610006"/>
                  <a:pt x="2167003" y="588723"/>
                </a:cubicBezTo>
                <a:cubicBezTo>
                  <a:pt x="2203525" y="522982"/>
                  <a:pt x="2184049" y="556954"/>
                  <a:pt x="2204581" y="488515"/>
                </a:cubicBezTo>
                <a:cubicBezTo>
                  <a:pt x="2212169" y="463222"/>
                  <a:pt x="2221282" y="438411"/>
                  <a:pt x="2229633" y="413359"/>
                </a:cubicBezTo>
                <a:lnTo>
                  <a:pt x="2242159" y="375781"/>
                </a:lnTo>
                <a:cubicBezTo>
                  <a:pt x="2240489" y="369100"/>
                  <a:pt x="2224295" y="298881"/>
                  <a:pt x="2217107" y="288099"/>
                </a:cubicBezTo>
                <a:cubicBezTo>
                  <a:pt x="2193560" y="252778"/>
                  <a:pt x="2134234" y="220325"/>
                  <a:pt x="2104373" y="200417"/>
                </a:cubicBezTo>
                <a:cubicBezTo>
                  <a:pt x="2066634" y="175257"/>
                  <a:pt x="2061189" y="169384"/>
                  <a:pt x="2016691" y="150313"/>
                </a:cubicBezTo>
                <a:cubicBezTo>
                  <a:pt x="1946043" y="120035"/>
                  <a:pt x="2013746" y="157037"/>
                  <a:pt x="1929009" y="125260"/>
                </a:cubicBezTo>
                <a:cubicBezTo>
                  <a:pt x="1911525" y="118703"/>
                  <a:pt x="1896619" y="106113"/>
                  <a:pt x="1878904" y="100208"/>
                </a:cubicBezTo>
                <a:cubicBezTo>
                  <a:pt x="1836026" y="85916"/>
                  <a:pt x="1816192" y="93904"/>
                  <a:pt x="1778696" y="75156"/>
                </a:cubicBezTo>
                <a:cubicBezTo>
                  <a:pt x="1765231" y="68423"/>
                  <a:pt x="1755400" y="54865"/>
                  <a:pt x="1741118" y="50104"/>
                </a:cubicBezTo>
                <a:cubicBezTo>
                  <a:pt x="1717024" y="42073"/>
                  <a:pt x="1690866" y="42559"/>
                  <a:pt x="1665962" y="37578"/>
                </a:cubicBezTo>
                <a:cubicBezTo>
                  <a:pt x="1649081" y="34202"/>
                  <a:pt x="1632796" y="28132"/>
                  <a:pt x="1615858" y="25052"/>
                </a:cubicBezTo>
                <a:cubicBezTo>
                  <a:pt x="1451291" y="-4869"/>
                  <a:pt x="1591712" y="28410"/>
                  <a:pt x="1478072" y="0"/>
                </a:cubicBezTo>
                <a:lnTo>
                  <a:pt x="851770" y="12526"/>
                </a:lnTo>
                <a:cubicBezTo>
                  <a:pt x="822264" y="13561"/>
                  <a:pt x="793431" y="21792"/>
                  <a:pt x="764088" y="25052"/>
                </a:cubicBezTo>
                <a:cubicBezTo>
                  <a:pt x="718252" y="30145"/>
                  <a:pt x="672231" y="33403"/>
                  <a:pt x="626302" y="37578"/>
                </a:cubicBezTo>
                <a:cubicBezTo>
                  <a:pt x="613776" y="45929"/>
                  <a:pt x="599369" y="51985"/>
                  <a:pt x="588724" y="62630"/>
                </a:cubicBezTo>
                <a:cubicBezTo>
                  <a:pt x="578079" y="73275"/>
                  <a:pt x="570404" y="86743"/>
                  <a:pt x="563672" y="100208"/>
                </a:cubicBezTo>
                <a:cubicBezTo>
                  <a:pt x="548544" y="130464"/>
                  <a:pt x="556009" y="151433"/>
                  <a:pt x="526094" y="175365"/>
                </a:cubicBezTo>
                <a:cubicBezTo>
                  <a:pt x="515783" y="183613"/>
                  <a:pt x="501041" y="183716"/>
                  <a:pt x="488515" y="187891"/>
                </a:cubicBezTo>
                <a:cubicBezTo>
                  <a:pt x="456092" y="220314"/>
                  <a:pt x="415816" y="255677"/>
                  <a:pt x="400833" y="300625"/>
                </a:cubicBezTo>
                <a:cubicBezTo>
                  <a:pt x="386987" y="342164"/>
                  <a:pt x="382044" y="315239"/>
                  <a:pt x="363255" y="33820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3923928" y="2924944"/>
            <a:ext cx="288032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Elipsa 12"/>
          <p:cNvSpPr/>
          <p:nvPr/>
        </p:nvSpPr>
        <p:spPr>
          <a:xfrm>
            <a:off x="4490580" y="2780928"/>
            <a:ext cx="297444" cy="28803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5076056" y="2780928"/>
            <a:ext cx="216024" cy="28803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Gwiazda 5-ramienna 14"/>
          <p:cNvSpPr/>
          <p:nvPr/>
        </p:nvSpPr>
        <p:spPr>
          <a:xfrm>
            <a:off x="6444208" y="2132856"/>
            <a:ext cx="360040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Gwiazda 5-ramienna 15"/>
          <p:cNvSpPr/>
          <p:nvPr/>
        </p:nvSpPr>
        <p:spPr>
          <a:xfrm>
            <a:off x="6156176" y="4138228"/>
            <a:ext cx="792088" cy="8749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Gwiazda 5-ramienna 16"/>
          <p:cNvSpPr/>
          <p:nvPr/>
        </p:nvSpPr>
        <p:spPr>
          <a:xfrm>
            <a:off x="7164288" y="3356992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Gwiazda 5-ramienna 17"/>
          <p:cNvSpPr/>
          <p:nvPr/>
        </p:nvSpPr>
        <p:spPr>
          <a:xfrm>
            <a:off x="1835696" y="2312876"/>
            <a:ext cx="432048" cy="61206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Gwiazda 5-ramienna 18"/>
          <p:cNvSpPr/>
          <p:nvPr/>
        </p:nvSpPr>
        <p:spPr>
          <a:xfrm>
            <a:off x="1043608" y="4102224"/>
            <a:ext cx="648072" cy="7669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Gwiazda 5-ramienna 19"/>
          <p:cNvSpPr/>
          <p:nvPr/>
        </p:nvSpPr>
        <p:spPr>
          <a:xfrm>
            <a:off x="4211960" y="4365104"/>
            <a:ext cx="42734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Gwiazda 5-ramienna 20"/>
          <p:cNvSpPr/>
          <p:nvPr/>
        </p:nvSpPr>
        <p:spPr>
          <a:xfrm>
            <a:off x="3131840" y="5373216"/>
            <a:ext cx="432048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Gwiazda 5-ramienna 21"/>
          <p:cNvSpPr/>
          <p:nvPr/>
        </p:nvSpPr>
        <p:spPr>
          <a:xfrm>
            <a:off x="2940968" y="2132856"/>
            <a:ext cx="428533" cy="48605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Elipsa 22"/>
          <p:cNvSpPr/>
          <p:nvPr/>
        </p:nvSpPr>
        <p:spPr>
          <a:xfrm>
            <a:off x="5868144" y="2780928"/>
            <a:ext cx="1152128" cy="11521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Elipsa 23"/>
          <p:cNvSpPr/>
          <p:nvPr/>
        </p:nvSpPr>
        <p:spPr>
          <a:xfrm>
            <a:off x="6228184" y="2924944"/>
            <a:ext cx="21602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6156176" y="3356992"/>
            <a:ext cx="18002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Elipsa 25"/>
          <p:cNvSpPr/>
          <p:nvPr/>
        </p:nvSpPr>
        <p:spPr>
          <a:xfrm>
            <a:off x="6552220" y="3212976"/>
            <a:ext cx="252028" cy="25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413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Planety w Układzie Słonecznym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l-PL" sz="2800" dirty="0" smtClean="0"/>
              <a:t>Czyli o Ziemi i jej ośmiu sąsiadach:</a:t>
            </a:r>
          </a:p>
          <a:p>
            <a:r>
              <a:rPr lang="pl-PL" sz="2800" dirty="0" smtClean="0"/>
              <a:t>Merkury</a:t>
            </a:r>
          </a:p>
          <a:p>
            <a:r>
              <a:rPr lang="pl-PL" sz="2800" dirty="0" smtClean="0"/>
              <a:t>Wenus</a:t>
            </a:r>
          </a:p>
          <a:p>
            <a:r>
              <a:rPr lang="pl-PL" sz="2800" dirty="0" smtClean="0"/>
              <a:t>Ziemia</a:t>
            </a:r>
          </a:p>
          <a:p>
            <a:r>
              <a:rPr lang="pl-PL" sz="2800" dirty="0" smtClean="0"/>
              <a:t>Mars</a:t>
            </a:r>
          </a:p>
          <a:p>
            <a:r>
              <a:rPr lang="pl-PL" sz="2800" dirty="0" smtClean="0"/>
              <a:t>Jowisz</a:t>
            </a:r>
          </a:p>
          <a:p>
            <a:r>
              <a:rPr lang="pl-PL" sz="2800" dirty="0" smtClean="0"/>
              <a:t>Saturn</a:t>
            </a:r>
          </a:p>
          <a:p>
            <a:r>
              <a:rPr lang="pl-PL" sz="2800" dirty="0" smtClean="0"/>
              <a:t>Uran</a:t>
            </a:r>
          </a:p>
          <a:p>
            <a:r>
              <a:rPr lang="pl-PL" sz="2800" dirty="0" smtClean="0"/>
              <a:t>Neptun</a:t>
            </a:r>
          </a:p>
          <a:p>
            <a:pPr marL="118872" indent="0">
              <a:buNone/>
            </a:pPr>
            <a:r>
              <a:rPr lang="pl-PL" sz="2800" dirty="0"/>
              <a:t>w</a:t>
            </a:r>
            <a:r>
              <a:rPr lang="pl-PL" sz="2800" dirty="0" smtClean="0"/>
              <a:t> takiej dokładnie kolejności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pic>
        <p:nvPicPr>
          <p:cNvPr id="4" name="Obraz 3" descr="thCANFG7Y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348880"/>
            <a:ext cx="5616624" cy="3369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Obiekty w Układzie Słonecznym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pl-PL" sz="2800" dirty="0" smtClean="0"/>
              <a:t>Są trzy rodzaje obiektów kosmicznych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r>
              <a:rPr lang="pl-PL" sz="2800" dirty="0" smtClean="0"/>
              <a:t>Planetoidy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sz="2800" dirty="0" smtClean="0"/>
              <a:t>Planety</a:t>
            </a:r>
          </a:p>
          <a:p>
            <a:pPr marL="118872" indent="0">
              <a:buNone/>
            </a:pPr>
            <a:endParaRPr lang="pl-PL" dirty="0"/>
          </a:p>
          <a:p>
            <a:endParaRPr lang="pl-PL" dirty="0" smtClean="0"/>
          </a:p>
          <a:p>
            <a:r>
              <a:rPr lang="pl-PL" sz="2800" dirty="0" smtClean="0"/>
              <a:t>Inne ciała niebieskie</a:t>
            </a:r>
            <a:endParaRPr lang="pl-P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92896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Łącznik prosty ze strzałką 4"/>
          <p:cNvCxnSpPr/>
          <p:nvPr/>
        </p:nvCxnSpPr>
        <p:spPr>
          <a:xfrm>
            <a:off x="2771800" y="3140968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48880"/>
            <a:ext cx="2910992" cy="2042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Łącznik łamany 9"/>
          <p:cNvCxnSpPr/>
          <p:nvPr/>
        </p:nvCxnSpPr>
        <p:spPr>
          <a:xfrm flipV="1">
            <a:off x="2411760" y="4149080"/>
            <a:ext cx="2736304" cy="483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4005" y="4619717"/>
            <a:ext cx="23907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Łącznik prosty ze strzałką 11"/>
          <p:cNvCxnSpPr/>
          <p:nvPr/>
        </p:nvCxnSpPr>
        <p:spPr>
          <a:xfrm>
            <a:off x="4109864" y="5877272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Słońce-gwiazda Układu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Słońce to gwiazda najbliższa Ziemi, lecz jest mała w porównaniu do innych gwiazd. Jej wiek oblicza się na ok. 5 mld lat! W Układzie wszystkie planety krążą dookoła naszej gwiazdy. Temperatura we wnętrzu Słońca to 15000000000° </a:t>
            </a:r>
            <a:r>
              <a:rPr lang="pl-PL" sz="2800" dirty="0"/>
              <a:t>C </a:t>
            </a:r>
            <a:r>
              <a:rPr lang="pl-PL" sz="2800" dirty="0" smtClean="0"/>
              <a:t>(uff, gorąco!).</a:t>
            </a:r>
            <a:endParaRPr lang="pl-PL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8244" y="4149080"/>
            <a:ext cx="266594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005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Coś o meteorytach…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Potocznie nazywane ,,spadającymi gwiazdami” meteoryty to okruchy skalne z planetoid, które (najczęściej) lecąc płoną całkowicie w ziemskiej atmosferze lub spadają na Ziemię w postaci kamieni. </a:t>
            </a:r>
            <a:endParaRPr lang="pl-P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317" y="4293096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Łącznik prosty ze strzałką 4"/>
          <p:cNvCxnSpPr/>
          <p:nvPr/>
        </p:nvCxnSpPr>
        <p:spPr>
          <a:xfrm>
            <a:off x="3779912" y="4889690"/>
            <a:ext cx="18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225" y="4293096"/>
            <a:ext cx="2610991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6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…i planetach - Merkury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Merkury to planeta najmniejsza i położona najbliżej Słońca. Jest szara (tak widać ją z sondy), a rok trwa tam tylko 88 dni. Jest tam aż  + </a:t>
            </a:r>
            <a:r>
              <a:rPr lang="pl-PL" sz="2800" dirty="0"/>
              <a:t>350</a:t>
            </a:r>
            <a:r>
              <a:rPr lang="pl-PL" sz="2800" dirty="0" smtClean="0"/>
              <a:t>° C w dzień, a w nocy nawet -200° C ! Jej nazwa pochodzi od rzymskiego posłańca bogów.</a:t>
            </a:r>
            <a:endParaRPr lang="pl-PL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79" y="4104660"/>
            <a:ext cx="2270745" cy="204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927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Wenus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Wenus to druga planeta w kolejności od Słońca. Jest biało-kremowa, a temperatura  wynosi tam +464°C. </a:t>
            </a:r>
            <a:endParaRPr lang="pl-PL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84984"/>
            <a:ext cx="2669282" cy="266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4283968" y="2852935"/>
            <a:ext cx="4355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/>
              <a:t>Jest trzecim pod względem jasności ciałem niebieskim widocznym na niebie, po Słońcu i Księżycu</a:t>
            </a:r>
            <a:r>
              <a:rPr lang="pl-PL" sz="2800" dirty="0" smtClean="0"/>
              <a:t>. Jest piękna i jasna, dlatego otrzymała nazwę od rzymskiej bogini piękna i miłości.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85177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Ziemia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smtClean="0"/>
              <a:t>Tak, to nasza planeta. Nazywana jest Błękitną Planetą, ponieważ z Kosmosu widać oceany i morza na jej powierzchni. Nasza planeta obiega Słońce w czasie 365 dni, a obraca się wokół własnej osi w czasie doby. Prawdopodobnie tylko na naszej planecie żyją ludzie. Szkoda…</a:t>
            </a:r>
            <a:endParaRPr lang="pl-PL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11162"/>
            <a:ext cx="2088232" cy="207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884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Mars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800" dirty="0" smtClean="0"/>
              <a:t>To czwarta planeta z rzędu. Jest w różnych odcieniach pomarańczy. Temperatura maksymalna wynosi tam +20°C,a minimalna </a:t>
            </a:r>
            <a:r>
              <a:rPr lang="pl-PL" sz="2800" dirty="0"/>
              <a:t>-</a:t>
            </a:r>
            <a:r>
              <a:rPr lang="pl-PL" sz="2800" dirty="0" smtClean="0"/>
              <a:t>140°C.</a:t>
            </a:r>
          </a:p>
          <a:p>
            <a:pPr marL="118872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</a:t>
            </a:r>
            <a:r>
              <a:rPr lang="pl-PL" sz="2800" dirty="0"/>
              <a:t> </a:t>
            </a:r>
            <a:r>
              <a:rPr lang="pl-PL" sz="2800" dirty="0" smtClean="0"/>
              <a:t>Mars </a:t>
            </a:r>
            <a:r>
              <a:rPr lang="pl-PL" sz="2800" dirty="0"/>
              <a:t>może być łatwo dostrzeżony z </a:t>
            </a:r>
            <a:r>
              <a:rPr lang="pl-PL" sz="2800" dirty="0" smtClean="0"/>
              <a:t>Ziemi gołym</a:t>
            </a:r>
          </a:p>
          <a:p>
            <a:pPr marL="118872" indent="0" algn="just">
              <a:buNone/>
            </a:pPr>
            <a:r>
              <a:rPr lang="pl-PL" sz="2800" dirty="0" smtClean="0"/>
              <a:t>     okiem. To jedyna planeta, na której naukowcy</a:t>
            </a:r>
          </a:p>
          <a:p>
            <a:pPr marL="118872" indent="0" algn="just">
              <a:buNone/>
            </a:pPr>
            <a:r>
              <a:rPr lang="pl-PL" sz="2800" dirty="0"/>
              <a:t> </a:t>
            </a:r>
            <a:r>
              <a:rPr lang="pl-PL" sz="2800" dirty="0" smtClean="0"/>
              <a:t>    szukają życia (choć na razie bez efektów).</a:t>
            </a:r>
          </a:p>
          <a:p>
            <a:pPr marL="118872" indent="0" algn="just">
              <a:buNone/>
            </a:pPr>
            <a:r>
              <a:rPr lang="pl-PL" sz="2800" dirty="0" smtClean="0"/>
              <a:t>     Planeta otrzymała nazwę</a:t>
            </a:r>
          </a:p>
          <a:p>
            <a:pPr marL="118872" indent="0" algn="just">
              <a:buNone/>
            </a:pPr>
            <a:r>
              <a:rPr lang="pl-PL" sz="2800" dirty="0" smtClean="0"/>
              <a:t>     od rzymskiego boga wojny.</a:t>
            </a:r>
            <a:endParaRPr lang="pl-PL" sz="2800" dirty="0"/>
          </a:p>
          <a:p>
            <a:pPr marL="118872" indent="0">
              <a:buNone/>
            </a:pP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278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216</TotalTime>
  <Words>650</Words>
  <Application>Microsoft Office PowerPoint</Application>
  <PresentationFormat>Pokaz na ekranie (4:3)</PresentationFormat>
  <Paragraphs>70</Paragraphs>
  <Slides>15</Slides>
  <Notes>1</Notes>
  <HiddenSlides>0</HiddenSlides>
  <MMClips>2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Moduł</vt:lpstr>
      <vt:lpstr>Układ Słoneczny</vt:lpstr>
      <vt:lpstr>Planety w Układzie Słonecznym</vt:lpstr>
      <vt:lpstr>Obiekty w Układzie Słonecznym</vt:lpstr>
      <vt:lpstr>Słońce-gwiazda Układu</vt:lpstr>
      <vt:lpstr>Coś o meteorytach…</vt:lpstr>
      <vt:lpstr>…i planetach - Merkury</vt:lpstr>
      <vt:lpstr>Wenus</vt:lpstr>
      <vt:lpstr>Ziemia</vt:lpstr>
      <vt:lpstr>Mars</vt:lpstr>
      <vt:lpstr>Jowisz</vt:lpstr>
      <vt:lpstr>Saturn</vt:lpstr>
      <vt:lpstr>Uran</vt:lpstr>
      <vt:lpstr>Neptun</vt:lpstr>
      <vt:lpstr>Posłowie</vt:lpstr>
      <vt:lpstr>Dziękuję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Układ Słoneczny</dc:title>
  <dc:creator>Uczeń</dc:creator>
  <cp:lastModifiedBy>Uczeń</cp:lastModifiedBy>
  <cp:revision>27</cp:revision>
  <dcterms:created xsi:type="dcterms:W3CDTF">2016-09-23T07:27:12Z</dcterms:created>
  <dcterms:modified xsi:type="dcterms:W3CDTF">2016-09-30T07:04:35Z</dcterms:modified>
</cp:coreProperties>
</file>